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89" r:id="rId3"/>
    <p:sldId id="290" r:id="rId4"/>
    <p:sldId id="291" r:id="rId5"/>
    <p:sldId id="301" r:id="rId6"/>
    <p:sldId id="303" r:id="rId7"/>
    <p:sldId id="305" r:id="rId8"/>
    <p:sldId id="293" r:id="rId9"/>
    <p:sldId id="306" r:id="rId10"/>
    <p:sldId id="304" r:id="rId11"/>
    <p:sldId id="307" r:id="rId12"/>
    <p:sldId id="294" r:id="rId13"/>
    <p:sldId id="296" r:id="rId14"/>
    <p:sldId id="297" r:id="rId15"/>
    <p:sldId id="298" r:id="rId16"/>
    <p:sldId id="280" r:id="rId17"/>
  </p:sldIdLst>
  <p:sldSz cx="18288000" cy="10287000"/>
  <p:notesSz cx="6858000" cy="9144000"/>
  <p:embeddedFontLst>
    <p:embeddedFont>
      <p:font typeface="Alegreya Sans" panose="020B0604020202020204" charset="0"/>
      <p:regular r:id="rId19"/>
      <p:bold r:id="rId20"/>
      <p:italic r:id="rId21"/>
      <p:boldItalic r:id="rId22"/>
    </p:embeddedFont>
    <p:embeddedFont>
      <p:font typeface="Alegreya Sans Medium" panose="020B0604020202020204" charset="0"/>
      <p:regular r:id="rId23"/>
      <p:bold r:id="rId24"/>
      <p:italic r:id="rId25"/>
      <p:boldItalic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Merriweather" panose="00000500000000000000" pitchFamily="2" charset="0"/>
      <p:regular r:id="rId31"/>
      <p:bold r:id="rId32"/>
      <p:italic r:id="rId33"/>
      <p:boldItalic r:id="rId34"/>
    </p:embeddedFont>
    <p:embeddedFont>
      <p:font typeface="Merriweather Light" panose="00000400000000000000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C9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5A4E364-4CDC-4B59-A649-B96F44835222}">
  <a:tblStyle styleId="{A5A4E364-4CDC-4B59-A649-B96F44835222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274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presProps" Target="presProp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86" name="Google Shape;586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013829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86" name="Google Shape;586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211050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9" name="Google Shape;43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006984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86" name="Google Shape;586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290316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01" name="Google Shape;501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596848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11" name="Google Shape;511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802809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76" name="Google Shape;576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76" name="Google Shape;4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72911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8" name="Google Shape;27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132117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75" name="Google Shape;37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734694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8" name="Google Shape;17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750959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33" name="Google Shape;633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993882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7" name="Google Shape;38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945927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8" name="Google Shape;36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138667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86" name="Google Shape;586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49158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youtube.com/playlist?list=PLJo1W2q6iqxnT0BTF5NKBu9vfdAb4Jrkz" TargetMode="External"/><Relationship Id="rId5" Type="http://schemas.openxmlformats.org/officeDocument/2006/relationships/hyperlink" Target="https://shopdunk.com/" TargetMode="External"/><Relationship Id="rId4" Type="http://schemas.openxmlformats.org/officeDocument/2006/relationships/image" Target="../media/image17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ngochai.shop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api.levanphuc.asia/" TargetMode="External"/><Relationship Id="rId5" Type="http://schemas.openxmlformats.org/officeDocument/2006/relationships/hyperlink" Target="https://www.postman.com/interstellar-resonance-778535/workspace/api-apple-store" TargetMode="External"/><Relationship Id="rId4" Type="http://schemas.openxmlformats.org/officeDocument/2006/relationships/hyperlink" Target="http://admin.levanphuc.asia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8E2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 l="14682" t="10469" b="44934"/>
          <a:stretch/>
        </p:blipFill>
        <p:spPr>
          <a:xfrm>
            <a:off x="0" y="2783441"/>
            <a:ext cx="18288000" cy="6374847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/>
        </p:nvSpPr>
        <p:spPr>
          <a:xfrm>
            <a:off x="7660033" y="481012"/>
            <a:ext cx="2967900" cy="480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9"/>
              <a:buFont typeface="Arial"/>
              <a:buNone/>
            </a:pPr>
            <a:r>
              <a:rPr lang="en-US" sz="2599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FINAL PROJECT </a:t>
            </a:r>
            <a:endParaRPr sz="1400" b="0" i="0" u="none" strike="noStrike" cap="none" dirty="0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cxnSp>
        <p:nvCxnSpPr>
          <p:cNvPr id="86" name="Google Shape;86;p13"/>
          <p:cNvCxnSpPr/>
          <p:nvPr/>
        </p:nvCxnSpPr>
        <p:spPr>
          <a:xfrm>
            <a:off x="8495771" y="1214438"/>
            <a:ext cx="129645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7" name="Google Shape;87;p13"/>
          <p:cNvSpPr txBox="1"/>
          <p:nvPr/>
        </p:nvSpPr>
        <p:spPr>
          <a:xfrm>
            <a:off x="11933346" y="9422622"/>
            <a:ext cx="532595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2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99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Lecturer</a:t>
            </a:r>
            <a:r>
              <a:rPr lang="en-US" sz="3200" dirty="0">
                <a:latin typeface="Alegreya Sans Medium"/>
                <a:ea typeface="Alegreya Sans Medium"/>
                <a:cs typeface="Alegreya Sans Medium"/>
                <a:sym typeface="Alegreya Sans Medium"/>
              </a:rPr>
              <a:t>:  </a:t>
            </a:r>
            <a:r>
              <a:rPr lang="en-US" sz="3200" dirty="0" err="1">
                <a:latin typeface="Alegreya Sans Medium"/>
                <a:ea typeface="Alegreya Sans Medium"/>
                <a:cs typeface="Alegreya Sans Medium"/>
                <a:sym typeface="Alegreya Sans Medium"/>
              </a:rPr>
              <a:t>Nguyễn</a:t>
            </a:r>
            <a:r>
              <a:rPr lang="en-US" sz="3200" dirty="0">
                <a:latin typeface="Alegreya Sans Medium"/>
                <a:ea typeface="Alegreya Sans Medium"/>
                <a:cs typeface="Alegreya Sans Medium"/>
                <a:sym typeface="Alegreya Sans Medium"/>
              </a:rPr>
              <a:t> Thanh </a:t>
            </a:r>
            <a:r>
              <a:rPr lang="en-US" sz="3200" dirty="0" err="1">
                <a:latin typeface="Alegreya Sans Medium"/>
                <a:ea typeface="Alegreya Sans Medium"/>
                <a:cs typeface="Alegreya Sans Medium"/>
                <a:sym typeface="Alegreya Sans Medium"/>
              </a:rPr>
              <a:t>Bình</a:t>
            </a:r>
            <a:endParaRPr sz="3200" b="0" i="0" u="none" strike="noStrike" cap="none" dirty="0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1028700" y="9422621"/>
            <a:ext cx="7596316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99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Subject: Web Application Development</a:t>
            </a:r>
            <a:endParaRPr sz="3200" b="0" i="0" u="none" strike="noStrike" cap="none" dirty="0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cxnSp>
        <p:nvCxnSpPr>
          <p:cNvPr id="89" name="Google Shape;89;p13"/>
          <p:cNvCxnSpPr/>
          <p:nvPr/>
        </p:nvCxnSpPr>
        <p:spPr>
          <a:xfrm>
            <a:off x="0" y="9144000"/>
            <a:ext cx="182880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0" name="Google Shape;90;p13"/>
          <p:cNvCxnSpPr/>
          <p:nvPr/>
        </p:nvCxnSpPr>
        <p:spPr>
          <a:xfrm>
            <a:off x="0" y="2783441"/>
            <a:ext cx="182880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1" name="Google Shape;91;p13"/>
          <p:cNvSpPr txBox="1"/>
          <p:nvPr/>
        </p:nvSpPr>
        <p:spPr>
          <a:xfrm>
            <a:off x="1961724" y="1403479"/>
            <a:ext cx="14364600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APPLE SHOPPING ONLINE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7" name="Google Shape;597;p38"/>
          <p:cNvCxnSpPr/>
          <p:nvPr/>
        </p:nvCxnSpPr>
        <p:spPr>
          <a:xfrm rot="-5400000">
            <a:off x="12030075" y="5129213"/>
            <a:ext cx="10287000" cy="0"/>
          </a:xfrm>
          <a:prstGeom prst="straightConnector1">
            <a:avLst/>
          </a:prstGeom>
          <a:noFill/>
          <a:ln w="28575" cap="flat" cmpd="sng">
            <a:solidFill>
              <a:srgbClr val="CFC9BD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98" name="Google Shape;598;p38"/>
          <p:cNvGrpSpPr/>
          <p:nvPr/>
        </p:nvGrpSpPr>
        <p:grpSpPr>
          <a:xfrm>
            <a:off x="17626486" y="741254"/>
            <a:ext cx="276975" cy="8804393"/>
            <a:chOff x="24401" y="0"/>
            <a:chExt cx="369300" cy="11739191"/>
          </a:xfrm>
        </p:grpSpPr>
        <p:sp>
          <p:nvSpPr>
            <p:cNvPr id="599" name="Google Shape;599;p38"/>
            <p:cNvSpPr txBox="1"/>
            <p:nvPr/>
          </p:nvSpPr>
          <p:spPr>
            <a:xfrm rot="5400000">
              <a:off x="-1273999" y="10071491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PAGE NUMBER</a:t>
              </a:r>
              <a:endParaRPr sz="1400" b="0" i="0" u="none" strike="noStrike" cap="non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  <p:sp>
          <p:nvSpPr>
            <p:cNvPr id="600" name="Google Shape;600;p38"/>
            <p:cNvSpPr txBox="1"/>
            <p:nvPr/>
          </p:nvSpPr>
          <p:spPr>
            <a:xfrm rot="5400000">
              <a:off x="-1273999" y="1298400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PROJECT TIMELINE</a:t>
              </a:r>
              <a:endParaRPr sz="1400" b="0" i="0" u="none" strike="noStrike" cap="non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sp>
        <p:nvSpPr>
          <p:cNvPr id="7" name="Google Shape;594;p38">
            <a:extLst>
              <a:ext uri="{FF2B5EF4-FFF2-40B4-BE49-F238E27FC236}">
                <a16:creationId xmlns:a16="http://schemas.microsoft.com/office/drawing/2014/main" id="{9E7DCD60-C733-4950-B321-698694E1D530}"/>
              </a:ext>
            </a:extLst>
          </p:cNvPr>
          <p:cNvSpPr txBox="1"/>
          <p:nvPr/>
        </p:nvSpPr>
        <p:spPr>
          <a:xfrm>
            <a:off x="5606906" y="1152268"/>
            <a:ext cx="8013300" cy="2689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600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Website Architecture Diagram</a:t>
            </a:r>
          </a:p>
          <a:p>
            <a:pPr algn="ctr">
              <a:lnSpc>
                <a:spcPct val="120008"/>
              </a:lnSpc>
              <a:buSzPts val="2499"/>
            </a:pPr>
            <a:endParaRPr lang="en-US" sz="36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algn="ctr">
              <a:lnSpc>
                <a:spcPct val="120008"/>
              </a:lnSpc>
              <a:buSzPts val="2499"/>
            </a:pPr>
            <a:endParaRPr lang="en-US" sz="3600" b="0" i="0" u="none" strike="noStrike" cap="none" dirty="0">
              <a:solidFill>
                <a:srgbClr val="000000"/>
              </a:solidFill>
              <a:latin typeface="Merriweather" panose="00000500000000000000" pitchFamily="2" charset="0"/>
              <a:ea typeface="Merriweather"/>
              <a:cs typeface="Merriweather"/>
              <a:sym typeface="Merriweather"/>
            </a:endParaRPr>
          </a:p>
          <a:p>
            <a:pPr marL="0" marR="0" lvl="0" indent="0" algn="ctr" rtl="0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endParaRPr sz="36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8" name="Google Shape;595;p38">
            <a:extLst>
              <a:ext uri="{FF2B5EF4-FFF2-40B4-BE49-F238E27FC236}">
                <a16:creationId xmlns:a16="http://schemas.microsoft.com/office/drawing/2014/main" id="{3DBB2129-9D34-4F27-9069-0015EC3C1390}"/>
              </a:ext>
            </a:extLst>
          </p:cNvPr>
          <p:cNvCxnSpPr/>
          <p:nvPr/>
        </p:nvCxnSpPr>
        <p:spPr>
          <a:xfrm>
            <a:off x="1779212" y="1774463"/>
            <a:ext cx="1472957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" name="Google Shape;596;p38">
            <a:extLst>
              <a:ext uri="{FF2B5EF4-FFF2-40B4-BE49-F238E27FC236}">
                <a16:creationId xmlns:a16="http://schemas.microsoft.com/office/drawing/2014/main" id="{19267A0B-259F-4501-B598-94304C0E8962}"/>
              </a:ext>
            </a:extLst>
          </p:cNvPr>
          <p:cNvCxnSpPr/>
          <p:nvPr/>
        </p:nvCxnSpPr>
        <p:spPr>
          <a:xfrm>
            <a:off x="1779212" y="1028700"/>
            <a:ext cx="1472957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" name="Hình ảnh 14">
            <a:extLst>
              <a:ext uri="{FF2B5EF4-FFF2-40B4-BE49-F238E27FC236}">
                <a16:creationId xmlns:a16="http://schemas.microsoft.com/office/drawing/2014/main" id="{B1324E82-64B3-42EA-A8CB-DC04BAC94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8968" y="2396659"/>
            <a:ext cx="11324123" cy="743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23203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7" name="Google Shape;597;p38"/>
          <p:cNvCxnSpPr/>
          <p:nvPr/>
        </p:nvCxnSpPr>
        <p:spPr>
          <a:xfrm rot="-5400000">
            <a:off x="12030075" y="5129213"/>
            <a:ext cx="10287000" cy="0"/>
          </a:xfrm>
          <a:prstGeom prst="straightConnector1">
            <a:avLst/>
          </a:prstGeom>
          <a:noFill/>
          <a:ln w="28575" cap="flat" cmpd="sng">
            <a:solidFill>
              <a:srgbClr val="CFC9BD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98" name="Google Shape;598;p38"/>
          <p:cNvGrpSpPr/>
          <p:nvPr/>
        </p:nvGrpSpPr>
        <p:grpSpPr>
          <a:xfrm>
            <a:off x="17626486" y="741254"/>
            <a:ext cx="276975" cy="8804393"/>
            <a:chOff x="24401" y="0"/>
            <a:chExt cx="369300" cy="11739191"/>
          </a:xfrm>
        </p:grpSpPr>
        <p:sp>
          <p:nvSpPr>
            <p:cNvPr id="599" name="Google Shape;599;p38"/>
            <p:cNvSpPr txBox="1"/>
            <p:nvPr/>
          </p:nvSpPr>
          <p:spPr>
            <a:xfrm rot="5400000">
              <a:off x="-1273999" y="10071491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PAGE NUMBER</a:t>
              </a:r>
              <a:endParaRPr sz="1400" b="0" i="0" u="none" strike="noStrike" cap="non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  <p:sp>
          <p:nvSpPr>
            <p:cNvPr id="600" name="Google Shape;600;p38"/>
            <p:cNvSpPr txBox="1"/>
            <p:nvPr/>
          </p:nvSpPr>
          <p:spPr>
            <a:xfrm rot="5400000">
              <a:off x="-1273999" y="1298400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PROJECT TIMELINE</a:t>
              </a:r>
              <a:endParaRPr sz="1400" b="0" i="0" u="none" strike="noStrike" cap="non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sp>
        <p:nvSpPr>
          <p:cNvPr id="7" name="Google Shape;594;p38">
            <a:extLst>
              <a:ext uri="{FF2B5EF4-FFF2-40B4-BE49-F238E27FC236}">
                <a16:creationId xmlns:a16="http://schemas.microsoft.com/office/drawing/2014/main" id="{9E7DCD60-C733-4950-B321-698694E1D530}"/>
              </a:ext>
            </a:extLst>
          </p:cNvPr>
          <p:cNvSpPr txBox="1"/>
          <p:nvPr/>
        </p:nvSpPr>
        <p:spPr>
          <a:xfrm>
            <a:off x="5026137" y="1068861"/>
            <a:ext cx="9979095" cy="3385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600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Website Functional Architecture Diagram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3600" dirty="0">
              <a:effectLst/>
              <a:latin typeface="Merriweather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20008"/>
              </a:lnSpc>
              <a:buSzPts val="2499"/>
            </a:pPr>
            <a:endParaRPr lang="en-US" sz="36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algn="ctr">
              <a:lnSpc>
                <a:spcPct val="120008"/>
              </a:lnSpc>
              <a:buSzPts val="2499"/>
            </a:pPr>
            <a:endParaRPr lang="en-US" sz="3600" b="0" i="0" u="none" strike="noStrike" cap="none" dirty="0">
              <a:solidFill>
                <a:srgbClr val="000000"/>
              </a:solidFill>
              <a:latin typeface="Merriweather" panose="00000500000000000000" pitchFamily="2" charset="0"/>
              <a:ea typeface="Merriweather"/>
              <a:cs typeface="Merriweather"/>
              <a:sym typeface="Merriweather"/>
            </a:endParaRPr>
          </a:p>
          <a:p>
            <a:pPr marL="0" marR="0" lvl="0" indent="0" algn="ctr" rtl="0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endParaRPr sz="36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8" name="Google Shape;595;p38">
            <a:extLst>
              <a:ext uri="{FF2B5EF4-FFF2-40B4-BE49-F238E27FC236}">
                <a16:creationId xmlns:a16="http://schemas.microsoft.com/office/drawing/2014/main" id="{3DBB2129-9D34-4F27-9069-0015EC3C1390}"/>
              </a:ext>
            </a:extLst>
          </p:cNvPr>
          <p:cNvCxnSpPr/>
          <p:nvPr/>
        </p:nvCxnSpPr>
        <p:spPr>
          <a:xfrm>
            <a:off x="1779212" y="1774463"/>
            <a:ext cx="1472957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" name="Google Shape;596;p38">
            <a:extLst>
              <a:ext uri="{FF2B5EF4-FFF2-40B4-BE49-F238E27FC236}">
                <a16:creationId xmlns:a16="http://schemas.microsoft.com/office/drawing/2014/main" id="{19267A0B-259F-4501-B598-94304C0E8962}"/>
              </a:ext>
            </a:extLst>
          </p:cNvPr>
          <p:cNvCxnSpPr/>
          <p:nvPr/>
        </p:nvCxnSpPr>
        <p:spPr>
          <a:xfrm>
            <a:off x="1779212" y="1028700"/>
            <a:ext cx="1472957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" name="Hình ảnh 11">
            <a:extLst>
              <a:ext uri="{FF2B5EF4-FFF2-40B4-BE49-F238E27FC236}">
                <a16:creationId xmlns:a16="http://schemas.microsoft.com/office/drawing/2014/main" id="{45E36519-0B03-417A-BAD3-513131D0A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1924" y="2556877"/>
            <a:ext cx="13580076" cy="743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05538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28"/>
          <p:cNvPicPr preferRelativeResize="0"/>
          <p:nvPr/>
        </p:nvPicPr>
        <p:blipFill rotWithShape="1">
          <a:blip r:embed="rId3">
            <a:alphaModFix/>
          </a:blip>
          <a:srcRect t="29357" b="10981"/>
          <a:stretch/>
        </p:blipFill>
        <p:spPr>
          <a:xfrm>
            <a:off x="1128712" y="3230247"/>
            <a:ext cx="16030575" cy="6384029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28"/>
          <p:cNvSpPr txBox="1"/>
          <p:nvPr/>
        </p:nvSpPr>
        <p:spPr>
          <a:xfrm>
            <a:off x="1961724" y="1593979"/>
            <a:ext cx="14364600" cy="1330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Database</a:t>
            </a:r>
            <a:endParaRPr sz="66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43" name="Google Shape;443;p28"/>
          <p:cNvSpPr txBox="1"/>
          <p:nvPr/>
        </p:nvSpPr>
        <p:spPr>
          <a:xfrm>
            <a:off x="8495771" y="547688"/>
            <a:ext cx="1296600" cy="923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99"/>
              <a:buFont typeface="Arial"/>
              <a:buNone/>
            </a:pPr>
            <a:r>
              <a:rPr lang="en-US" sz="4999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03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444" name="Google Shape;444;p28"/>
          <p:cNvCxnSpPr/>
          <p:nvPr/>
        </p:nvCxnSpPr>
        <p:spPr>
          <a:xfrm>
            <a:off x="8495771" y="1404938"/>
            <a:ext cx="129645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45" name="Google Shape;445;p28"/>
          <p:cNvCxnSpPr/>
          <p:nvPr/>
        </p:nvCxnSpPr>
        <p:spPr>
          <a:xfrm rot="-5400000">
            <a:off x="12030075" y="5129213"/>
            <a:ext cx="10287000" cy="0"/>
          </a:xfrm>
          <a:prstGeom prst="straightConnector1">
            <a:avLst/>
          </a:prstGeom>
          <a:noFill/>
          <a:ln w="28575" cap="flat" cmpd="sng">
            <a:solidFill>
              <a:srgbClr val="CFC9BD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46" name="Google Shape;446;p28"/>
          <p:cNvGrpSpPr/>
          <p:nvPr/>
        </p:nvGrpSpPr>
        <p:grpSpPr>
          <a:xfrm>
            <a:off x="17626486" y="741254"/>
            <a:ext cx="276975" cy="8804393"/>
            <a:chOff x="24401" y="0"/>
            <a:chExt cx="369300" cy="11739191"/>
          </a:xfrm>
        </p:grpSpPr>
        <p:sp>
          <p:nvSpPr>
            <p:cNvPr id="447" name="Google Shape;447;p28"/>
            <p:cNvSpPr txBox="1"/>
            <p:nvPr/>
          </p:nvSpPr>
          <p:spPr>
            <a:xfrm rot="5400000">
              <a:off x="-1273999" y="10071491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PAGE NUMBER</a:t>
              </a:r>
              <a:endParaRPr sz="1400" b="0" i="0" u="none" strike="noStrike" cap="non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  <p:sp>
          <p:nvSpPr>
            <p:cNvPr id="448" name="Google Shape;448;p28"/>
            <p:cNvSpPr txBox="1"/>
            <p:nvPr/>
          </p:nvSpPr>
          <p:spPr>
            <a:xfrm rot="5400000">
              <a:off x="-1273999" y="1298400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PROJECT TIMELINE</a:t>
              </a:r>
              <a:endParaRPr sz="1400" b="0" i="0" u="none" strike="noStrike" cap="non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9509D10-AAF1-4C44-B62E-86584844AF24}"/>
              </a:ext>
            </a:extLst>
          </p:cNvPr>
          <p:cNvSpPr txBox="1"/>
          <p:nvPr/>
        </p:nvSpPr>
        <p:spPr>
          <a:xfrm>
            <a:off x="4572000" y="4980344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Database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481518-D7A1-4EA1-9F29-BCAE03F38020}"/>
              </a:ext>
            </a:extLst>
          </p:cNvPr>
          <p:cNvSpPr txBox="1"/>
          <p:nvPr/>
        </p:nvSpPr>
        <p:spPr>
          <a:xfrm>
            <a:off x="4572000" y="4980344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410698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38"/>
          <p:cNvSpPr txBox="1"/>
          <p:nvPr/>
        </p:nvSpPr>
        <p:spPr>
          <a:xfrm>
            <a:off x="375190" y="4911190"/>
            <a:ext cx="2808046" cy="664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" sz="3600" dirty="0"/>
              <a:t>ERD</a:t>
            </a:r>
            <a:endParaRPr sz="36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595" name="Google Shape;595;p38"/>
          <p:cNvCxnSpPr>
            <a:cxnSpLocks/>
          </p:cNvCxnSpPr>
          <p:nvPr/>
        </p:nvCxnSpPr>
        <p:spPr>
          <a:xfrm>
            <a:off x="654748" y="5740982"/>
            <a:ext cx="2459156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96" name="Google Shape;596;p38"/>
          <p:cNvCxnSpPr>
            <a:cxnSpLocks/>
          </p:cNvCxnSpPr>
          <p:nvPr/>
        </p:nvCxnSpPr>
        <p:spPr>
          <a:xfrm>
            <a:off x="654748" y="4711013"/>
            <a:ext cx="2459156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97" name="Google Shape;597;p38"/>
          <p:cNvCxnSpPr/>
          <p:nvPr/>
        </p:nvCxnSpPr>
        <p:spPr>
          <a:xfrm rot="-5400000">
            <a:off x="12030075" y="5129213"/>
            <a:ext cx="10287000" cy="0"/>
          </a:xfrm>
          <a:prstGeom prst="straightConnector1">
            <a:avLst/>
          </a:prstGeom>
          <a:noFill/>
          <a:ln w="28575" cap="flat" cmpd="sng">
            <a:solidFill>
              <a:srgbClr val="CFC9BD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98" name="Google Shape;598;p38"/>
          <p:cNvGrpSpPr/>
          <p:nvPr/>
        </p:nvGrpSpPr>
        <p:grpSpPr>
          <a:xfrm>
            <a:off x="17626486" y="741254"/>
            <a:ext cx="276975" cy="8804393"/>
            <a:chOff x="24401" y="0"/>
            <a:chExt cx="369300" cy="11739191"/>
          </a:xfrm>
        </p:grpSpPr>
        <p:sp>
          <p:nvSpPr>
            <p:cNvPr id="599" name="Google Shape;599;p38"/>
            <p:cNvSpPr txBox="1"/>
            <p:nvPr/>
          </p:nvSpPr>
          <p:spPr>
            <a:xfrm rot="5400000">
              <a:off x="-1273999" y="10071491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PAGE NUMBER</a:t>
              </a:r>
              <a:endParaRPr sz="1400" b="0" i="0" u="none" strike="noStrike" cap="non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  <p:sp>
          <p:nvSpPr>
            <p:cNvPr id="600" name="Google Shape;600;p38"/>
            <p:cNvSpPr txBox="1"/>
            <p:nvPr/>
          </p:nvSpPr>
          <p:spPr>
            <a:xfrm rot="5400000">
              <a:off x="-1273999" y="1298400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PROJECT TIMELINE</a:t>
              </a:r>
              <a:endParaRPr sz="1400" b="0" i="0" u="none" strike="noStrike" cap="non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2CFF28D7-07D9-4538-A915-574686443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2937" y="66675"/>
            <a:ext cx="11833267" cy="1015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196361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3" name="Google Shape;503;p32"/>
          <p:cNvPicPr preferRelativeResize="0"/>
          <p:nvPr/>
        </p:nvPicPr>
        <p:blipFill rotWithShape="1">
          <a:blip r:embed="rId3">
            <a:alphaModFix/>
          </a:blip>
          <a:srcRect l="18887" r="18886"/>
          <a:stretch/>
        </p:blipFill>
        <p:spPr>
          <a:xfrm>
            <a:off x="8460692" y="479744"/>
            <a:ext cx="8703358" cy="9327512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p32"/>
          <p:cNvSpPr txBox="1"/>
          <p:nvPr/>
        </p:nvSpPr>
        <p:spPr>
          <a:xfrm>
            <a:off x="2808073" y="4256658"/>
            <a:ext cx="4173495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dirty="0">
                <a:latin typeface="Merriweather"/>
                <a:ea typeface="Merriweather"/>
                <a:cs typeface="Merriweather"/>
                <a:sym typeface="Merriweather"/>
              </a:rPr>
              <a:t>Demo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505" name="Google Shape;505;p32"/>
          <p:cNvCxnSpPr/>
          <p:nvPr/>
        </p:nvCxnSpPr>
        <p:spPr>
          <a:xfrm rot="-5400000">
            <a:off x="12030075" y="5129213"/>
            <a:ext cx="10287000" cy="0"/>
          </a:xfrm>
          <a:prstGeom prst="straightConnector1">
            <a:avLst/>
          </a:prstGeom>
          <a:noFill/>
          <a:ln w="28575" cap="flat" cmpd="sng">
            <a:solidFill>
              <a:srgbClr val="CFC9BD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06" name="Google Shape;506;p32"/>
          <p:cNvGrpSpPr/>
          <p:nvPr/>
        </p:nvGrpSpPr>
        <p:grpSpPr>
          <a:xfrm>
            <a:off x="17626486" y="741254"/>
            <a:ext cx="276975" cy="8804393"/>
            <a:chOff x="24401" y="0"/>
            <a:chExt cx="369300" cy="11739191"/>
          </a:xfrm>
        </p:grpSpPr>
        <p:sp>
          <p:nvSpPr>
            <p:cNvPr id="507" name="Google Shape;507;p32"/>
            <p:cNvSpPr txBox="1"/>
            <p:nvPr/>
          </p:nvSpPr>
          <p:spPr>
            <a:xfrm rot="5400000">
              <a:off x="-1273999" y="10071491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PAGE NUMBER</a:t>
              </a:r>
              <a:endParaRPr sz="1400" b="0" i="0" u="none" strike="noStrike" cap="non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  <p:sp>
          <p:nvSpPr>
            <p:cNvPr id="508" name="Google Shape;508;p32"/>
            <p:cNvSpPr txBox="1"/>
            <p:nvPr/>
          </p:nvSpPr>
          <p:spPr>
            <a:xfrm rot="5400000">
              <a:off x="-1273999" y="1298400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PROJECT TIMELINE</a:t>
              </a:r>
              <a:endParaRPr sz="1400" b="0" i="0" u="none" strike="noStrike" cap="non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sp>
        <p:nvSpPr>
          <p:cNvPr id="8" name="Google Shape;443;p28">
            <a:extLst>
              <a:ext uri="{FF2B5EF4-FFF2-40B4-BE49-F238E27FC236}">
                <a16:creationId xmlns:a16="http://schemas.microsoft.com/office/drawing/2014/main" id="{0CF0D9DF-2F50-4503-8FA6-13D484AF4FD7}"/>
              </a:ext>
            </a:extLst>
          </p:cNvPr>
          <p:cNvSpPr txBox="1"/>
          <p:nvPr/>
        </p:nvSpPr>
        <p:spPr>
          <a:xfrm>
            <a:off x="3367717" y="2028102"/>
            <a:ext cx="1296600" cy="923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99"/>
              <a:buFont typeface="Arial"/>
              <a:buNone/>
            </a:pPr>
            <a:r>
              <a:rPr lang="en-US" sz="4999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04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9" name="Google Shape;444;p28">
            <a:extLst>
              <a:ext uri="{FF2B5EF4-FFF2-40B4-BE49-F238E27FC236}">
                <a16:creationId xmlns:a16="http://schemas.microsoft.com/office/drawing/2014/main" id="{95E61EA6-06E5-4295-B8AA-41AD0A98F51B}"/>
              </a:ext>
            </a:extLst>
          </p:cNvPr>
          <p:cNvCxnSpPr/>
          <p:nvPr/>
        </p:nvCxnSpPr>
        <p:spPr>
          <a:xfrm>
            <a:off x="3367860" y="2910500"/>
            <a:ext cx="129645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571734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" name="Google Shape;513;p33"/>
          <p:cNvPicPr preferRelativeResize="0"/>
          <p:nvPr/>
        </p:nvPicPr>
        <p:blipFill rotWithShape="1">
          <a:blip r:embed="rId3">
            <a:alphaModFix/>
          </a:blip>
          <a:srcRect l="52511" r="3191"/>
          <a:stretch/>
        </p:blipFill>
        <p:spPr>
          <a:xfrm>
            <a:off x="658613" y="698175"/>
            <a:ext cx="5905441" cy="8890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14" name="Google Shape;514;p33"/>
          <p:cNvPicPr preferRelativeResize="0"/>
          <p:nvPr/>
        </p:nvPicPr>
        <p:blipFill rotWithShape="1">
          <a:blip r:embed="rId4">
            <a:alphaModFix/>
          </a:blip>
          <a:srcRect l="21097" r="21096"/>
          <a:stretch/>
        </p:blipFill>
        <p:spPr>
          <a:xfrm>
            <a:off x="4009779" y="1853541"/>
            <a:ext cx="4949526" cy="64217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5" name="Google Shape;515;p33"/>
          <p:cNvGrpSpPr/>
          <p:nvPr/>
        </p:nvGrpSpPr>
        <p:grpSpPr>
          <a:xfrm>
            <a:off x="7975174" y="2485284"/>
            <a:ext cx="8468516" cy="2950106"/>
            <a:chOff x="8099276" y="3833140"/>
            <a:chExt cx="8468516" cy="2950106"/>
          </a:xfrm>
        </p:grpSpPr>
        <p:sp>
          <p:nvSpPr>
            <p:cNvPr id="516" name="Google Shape;516;p33"/>
            <p:cNvSpPr txBox="1"/>
            <p:nvPr/>
          </p:nvSpPr>
          <p:spPr>
            <a:xfrm>
              <a:off x="9028792" y="5583046"/>
              <a:ext cx="7539000" cy="12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28600" marR="0" algn="just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2000" b="1" u="sng" dirty="0">
                  <a:solidFill>
                    <a:schemeClr val="tx1"/>
                  </a:solidFill>
                  <a:effectLst/>
                  <a:latin typeface="Merriweather" panose="00000500000000000000" pitchFamily="2" charset="0"/>
                  <a:ea typeface="Calibri" panose="020F0502020204030204" pitchFamily="34" charset="0"/>
                  <a:cs typeface="Times New Roman" panose="02020603050405020304" pitchFamily="18" charset="0"/>
                  <a:hlinkClick r:id="rId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https://shopdunk.com/</a:t>
              </a:r>
              <a:endParaRPr lang="en-US" sz="2000" dirty="0">
                <a:solidFill>
                  <a:schemeClr val="tx1"/>
                </a:solidFill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28600" marR="0" algn="just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800" b="1" dirty="0"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 </a:t>
              </a:r>
              <a:endParaRPr lang="en-US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0" i="0" u="none" strike="noStrike" cap="none" dirty="0">
                  <a:solidFill>
                    <a:schemeClr val="tx1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 </a:t>
              </a:r>
              <a:endParaRPr sz="1400" b="0" i="0" u="none" strike="noStrike" cap="none" dirty="0">
                <a:solidFill>
                  <a:schemeClr val="tx1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  <p:sp>
          <p:nvSpPr>
            <p:cNvPr id="517" name="Google Shape;517;p33"/>
            <p:cNvSpPr txBox="1"/>
            <p:nvPr/>
          </p:nvSpPr>
          <p:spPr>
            <a:xfrm>
              <a:off x="8099276" y="3833140"/>
              <a:ext cx="7539076" cy="13103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3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500"/>
                <a:buFont typeface="Arial"/>
                <a:buNone/>
              </a:pPr>
              <a:r>
                <a:rPr lang="en-US" sz="6500" dirty="0">
                  <a:solidFill>
                    <a:schemeClr val="tx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References</a:t>
              </a:r>
              <a:endParaRPr sz="1400" b="0" i="0" u="none" strike="noStrike" cap="none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cxnSp>
        <p:nvCxnSpPr>
          <p:cNvPr id="518" name="Google Shape;518;p33"/>
          <p:cNvCxnSpPr/>
          <p:nvPr/>
        </p:nvCxnSpPr>
        <p:spPr>
          <a:xfrm rot="-5400000">
            <a:off x="12030075" y="5129213"/>
            <a:ext cx="10287000" cy="0"/>
          </a:xfrm>
          <a:prstGeom prst="straightConnector1">
            <a:avLst/>
          </a:prstGeom>
          <a:noFill/>
          <a:ln w="28575" cap="flat" cmpd="sng">
            <a:solidFill>
              <a:srgbClr val="CFC9BD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19" name="Google Shape;519;p33"/>
          <p:cNvGrpSpPr/>
          <p:nvPr/>
        </p:nvGrpSpPr>
        <p:grpSpPr>
          <a:xfrm>
            <a:off x="17598773" y="741255"/>
            <a:ext cx="332400" cy="8804393"/>
            <a:chOff x="-12550" y="1"/>
            <a:chExt cx="443200" cy="11739191"/>
          </a:xfrm>
        </p:grpSpPr>
        <p:sp>
          <p:nvSpPr>
            <p:cNvPr id="520" name="Google Shape;520;p33"/>
            <p:cNvSpPr txBox="1"/>
            <p:nvPr/>
          </p:nvSpPr>
          <p:spPr>
            <a:xfrm rot="5400000">
              <a:off x="-1273999" y="10034542"/>
              <a:ext cx="2966100" cy="4431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tx1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PAGE NUMBER</a:t>
              </a:r>
              <a:endParaRPr sz="1400" b="0" i="0" u="none" strike="noStrike" cap="none">
                <a:solidFill>
                  <a:schemeClr val="tx1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  <p:sp>
          <p:nvSpPr>
            <p:cNvPr id="521" name="Google Shape;521;p33"/>
            <p:cNvSpPr txBox="1"/>
            <p:nvPr/>
          </p:nvSpPr>
          <p:spPr>
            <a:xfrm rot="5400000">
              <a:off x="-1274000" y="1261451"/>
              <a:ext cx="2966100" cy="4431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tx1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PROJECT TIMELINE</a:t>
              </a:r>
              <a:endParaRPr sz="1400" b="0" i="0" u="none" strike="noStrike" cap="none">
                <a:solidFill>
                  <a:schemeClr val="tx1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sp>
        <p:nvSpPr>
          <p:cNvPr id="11" name="Google Shape;443;p28">
            <a:extLst>
              <a:ext uri="{FF2B5EF4-FFF2-40B4-BE49-F238E27FC236}">
                <a16:creationId xmlns:a16="http://schemas.microsoft.com/office/drawing/2014/main" id="{0DFED46D-13DB-4834-B236-B4620F5E9535}"/>
              </a:ext>
            </a:extLst>
          </p:cNvPr>
          <p:cNvSpPr txBox="1"/>
          <p:nvPr/>
        </p:nvSpPr>
        <p:spPr>
          <a:xfrm>
            <a:off x="12555759" y="863099"/>
            <a:ext cx="1296600" cy="923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99"/>
              <a:buFont typeface="Arial"/>
              <a:buNone/>
            </a:pPr>
            <a:r>
              <a:rPr lang="en-US" sz="4999" b="0" i="0" u="none" strike="noStrike" cap="none" dirty="0">
                <a:solidFill>
                  <a:schemeClr val="tx1"/>
                </a:solidFill>
                <a:latin typeface="Merriweather"/>
                <a:ea typeface="Merriweather"/>
                <a:cs typeface="Merriweather"/>
                <a:sym typeface="Merriweather"/>
              </a:rPr>
              <a:t>05</a:t>
            </a:r>
            <a:endParaRPr sz="1400" b="0" i="0" u="none" strike="noStrike" cap="none" dirty="0">
              <a:solidFill>
                <a:schemeClr val="tx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12" name="Google Shape;444;p28">
            <a:extLst>
              <a:ext uri="{FF2B5EF4-FFF2-40B4-BE49-F238E27FC236}">
                <a16:creationId xmlns:a16="http://schemas.microsoft.com/office/drawing/2014/main" id="{DF6FB6CE-4C4B-499C-8C0C-DE0EE77E7DF8}"/>
              </a:ext>
            </a:extLst>
          </p:cNvPr>
          <p:cNvCxnSpPr/>
          <p:nvPr/>
        </p:nvCxnSpPr>
        <p:spPr>
          <a:xfrm>
            <a:off x="12555902" y="1786300"/>
            <a:ext cx="129645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65CF190-8D3F-46EC-85FE-6F934E8A38D6}"/>
              </a:ext>
            </a:extLst>
          </p:cNvPr>
          <p:cNvSpPr txBox="1"/>
          <p:nvPr/>
        </p:nvSpPr>
        <p:spPr>
          <a:xfrm>
            <a:off x="8797796" y="5739892"/>
            <a:ext cx="8221976" cy="7346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u="sng" dirty="0">
                <a:solidFill>
                  <a:schemeClr val="tx1"/>
                </a:solidFill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https://www.youtube.com/playlist?list=PLJo1W2q6iqxnT0BTF5NKBu9vfdAb4Jrkz</a:t>
            </a:r>
            <a:endParaRPr lang="en-US" sz="2000" dirty="0">
              <a:solidFill>
                <a:schemeClr val="tx1"/>
              </a:solidFill>
              <a:effectLst/>
              <a:latin typeface="Merriweather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97F381-DF65-471C-8653-715CD8C1BBE7}"/>
              </a:ext>
            </a:extLst>
          </p:cNvPr>
          <p:cNvSpPr txBox="1"/>
          <p:nvPr/>
        </p:nvSpPr>
        <p:spPr>
          <a:xfrm>
            <a:off x="8797796" y="4835290"/>
            <a:ext cx="8375779" cy="7354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u="sng" dirty="0">
                <a:solidFill>
                  <a:schemeClr val="tx1"/>
                </a:solidFill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https://github.com/bezkoder/node-js-express-login-example</a:t>
            </a:r>
            <a:endParaRPr lang="en-US" sz="2000" dirty="0">
              <a:solidFill>
                <a:schemeClr val="tx1"/>
              </a:solidFill>
              <a:effectLst/>
              <a:latin typeface="Merriweather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7450434-BCE0-4011-B2B8-0295E6F535D3}"/>
              </a:ext>
            </a:extLst>
          </p:cNvPr>
          <p:cNvSpPr txBox="1"/>
          <p:nvPr/>
        </p:nvSpPr>
        <p:spPr>
          <a:xfrm>
            <a:off x="8797796" y="6610395"/>
            <a:ext cx="8128839" cy="7354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u="sng" dirty="0">
                <a:solidFill>
                  <a:schemeClr val="tx1"/>
                </a:solidFill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https://github.com/bezkoder/react-js-login-registration-hooks</a:t>
            </a:r>
            <a:endParaRPr lang="en-US" sz="2000" dirty="0">
              <a:solidFill>
                <a:schemeClr val="tx1"/>
              </a:solidFill>
              <a:effectLst/>
              <a:latin typeface="Merriweather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BFEB8A-9EB2-4ECD-BD02-6BBFD73212D5}"/>
              </a:ext>
            </a:extLst>
          </p:cNvPr>
          <p:cNvSpPr txBox="1"/>
          <p:nvPr/>
        </p:nvSpPr>
        <p:spPr>
          <a:xfrm>
            <a:off x="8832137" y="7481668"/>
            <a:ext cx="8128839" cy="4061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u="sng" dirty="0">
                <a:solidFill>
                  <a:schemeClr val="tx1"/>
                </a:solidFill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https://github.com/nishant-666/Dynamic-Forms</a:t>
            </a:r>
            <a:endParaRPr lang="en-US" sz="2000" dirty="0">
              <a:solidFill>
                <a:schemeClr val="tx1"/>
              </a:solidFill>
              <a:effectLst/>
              <a:latin typeface="Merriweather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4599464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8" name="Google Shape;578;p37"/>
          <p:cNvPicPr preferRelativeResize="0"/>
          <p:nvPr/>
        </p:nvPicPr>
        <p:blipFill rotWithShape="1">
          <a:blip r:embed="rId3">
            <a:alphaModFix/>
          </a:blip>
          <a:srcRect t="21149" b="36908"/>
          <a:stretch/>
        </p:blipFill>
        <p:spPr>
          <a:xfrm>
            <a:off x="1028700" y="2870231"/>
            <a:ext cx="16230600" cy="5105450"/>
          </a:xfrm>
          <a:prstGeom prst="rect">
            <a:avLst/>
          </a:prstGeom>
          <a:noFill/>
          <a:ln>
            <a:noFill/>
          </a:ln>
        </p:spPr>
      </p:pic>
      <p:sp>
        <p:nvSpPr>
          <p:cNvPr id="579" name="Google Shape;579;p37"/>
          <p:cNvSpPr txBox="1"/>
          <p:nvPr/>
        </p:nvSpPr>
        <p:spPr>
          <a:xfrm>
            <a:off x="2303344" y="658992"/>
            <a:ext cx="13681200" cy="15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en-US" sz="10000" b="0" i="0" u="none" strike="noStrike" cap="none">
                <a:solidFill>
                  <a:srgbClr val="EBE8E2"/>
                </a:solidFill>
                <a:latin typeface="Merriweather"/>
                <a:ea typeface="Merriweather"/>
                <a:cs typeface="Merriweather"/>
                <a:sym typeface="Merriweather"/>
              </a:rPr>
              <a:t>Thank you!</a:t>
            </a:r>
            <a:endParaRPr sz="14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80" name="Google Shape;580;p37"/>
          <p:cNvSpPr txBox="1"/>
          <p:nvPr/>
        </p:nvSpPr>
        <p:spPr>
          <a:xfrm>
            <a:off x="2303344" y="8934450"/>
            <a:ext cx="13681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EBE8E2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Write a closing statement or call-to-action here.</a:t>
            </a:r>
            <a:endParaRPr sz="1400" b="0" i="0" u="none" strike="noStrike" cap="none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grpSp>
        <p:nvGrpSpPr>
          <p:cNvPr id="581" name="Google Shape;581;p37"/>
          <p:cNvGrpSpPr/>
          <p:nvPr/>
        </p:nvGrpSpPr>
        <p:grpSpPr>
          <a:xfrm>
            <a:off x="17626486" y="741254"/>
            <a:ext cx="276975" cy="8804393"/>
            <a:chOff x="24401" y="0"/>
            <a:chExt cx="369300" cy="11739191"/>
          </a:xfrm>
        </p:grpSpPr>
        <p:sp>
          <p:nvSpPr>
            <p:cNvPr id="582" name="Google Shape;582;p37"/>
            <p:cNvSpPr txBox="1"/>
            <p:nvPr/>
          </p:nvSpPr>
          <p:spPr>
            <a:xfrm rot="5400000">
              <a:off x="-1273999" y="10071491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EFF0F2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PAGE NUMBER</a:t>
              </a:r>
              <a:endParaRPr sz="1400" b="0" i="0" u="none" strike="noStrike" cap="none">
                <a:solidFill>
                  <a:srgbClr val="EFF0F2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  <p:sp>
          <p:nvSpPr>
            <p:cNvPr id="583" name="Google Shape;583;p37"/>
            <p:cNvSpPr txBox="1"/>
            <p:nvPr/>
          </p:nvSpPr>
          <p:spPr>
            <a:xfrm rot="5400000">
              <a:off x="-1273999" y="1298400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EFF0F2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PROJECT TIMELINE</a:t>
              </a:r>
              <a:endParaRPr sz="1400" b="0" i="0" u="none" strike="noStrike" cap="none">
                <a:solidFill>
                  <a:srgbClr val="EFF0F2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8" name="Google Shape;478;p31"/>
          <p:cNvGrpSpPr/>
          <p:nvPr/>
        </p:nvGrpSpPr>
        <p:grpSpPr>
          <a:xfrm>
            <a:off x="0" y="7785907"/>
            <a:ext cx="18287996" cy="3303092"/>
            <a:chOff x="0" y="-57150"/>
            <a:chExt cx="4816592" cy="869950"/>
          </a:xfrm>
        </p:grpSpPr>
        <p:sp>
          <p:nvSpPr>
            <p:cNvPr id="479" name="Google Shape;479;p31"/>
            <p:cNvSpPr/>
            <p:nvPr/>
          </p:nvSpPr>
          <p:spPr>
            <a:xfrm>
              <a:off x="0" y="0"/>
              <a:ext cx="4816592" cy="601574"/>
            </a:xfrm>
            <a:custGeom>
              <a:avLst/>
              <a:gdLst/>
              <a:ahLst/>
              <a:cxnLst/>
              <a:rect l="l" t="t" r="r" b="b"/>
              <a:pathLst>
                <a:path w="4816592" h="601574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601574"/>
                  </a:lnTo>
                  <a:lnTo>
                    <a:pt x="0" y="601574"/>
                  </a:lnTo>
                  <a:close/>
                </a:path>
              </a:pathLst>
            </a:custGeom>
            <a:solidFill>
              <a:srgbClr val="CFC9BD"/>
            </a:solidFill>
            <a:ln>
              <a:noFill/>
            </a:ln>
          </p:spPr>
        </p:sp>
        <p:sp>
          <p:nvSpPr>
            <p:cNvPr id="480" name="Google Shape;480;p31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6" name="Google Shape;486;p31"/>
          <p:cNvGrpSpPr/>
          <p:nvPr/>
        </p:nvGrpSpPr>
        <p:grpSpPr>
          <a:xfrm>
            <a:off x="1802815" y="8974805"/>
            <a:ext cx="2429700" cy="686402"/>
            <a:chOff x="2185874" y="8974805"/>
            <a:chExt cx="2429700" cy="686402"/>
          </a:xfrm>
        </p:grpSpPr>
        <p:sp>
          <p:nvSpPr>
            <p:cNvPr id="487" name="Google Shape;487;p31"/>
            <p:cNvSpPr txBox="1"/>
            <p:nvPr/>
          </p:nvSpPr>
          <p:spPr>
            <a:xfrm>
              <a:off x="2185874" y="8974805"/>
              <a:ext cx="2429700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dirty="0" err="1">
                  <a:latin typeface="Merriweather"/>
                  <a:ea typeface="Merriweather"/>
                  <a:cs typeface="Merriweather"/>
                  <a:sym typeface="Merriweather"/>
                </a:rPr>
                <a:t>Phạm</a:t>
              </a:r>
              <a:r>
                <a:rPr lang="en-US" sz="2000" dirty="0">
                  <a:latin typeface="Merriweather"/>
                  <a:ea typeface="Merriweather"/>
                  <a:cs typeface="Merriweather"/>
                  <a:sym typeface="Merriweather"/>
                </a:rPr>
                <a:t> Minh Quang</a:t>
              </a:r>
              <a:endParaRPr sz="14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488" name="Google Shape;488;p31"/>
            <p:cNvSpPr txBox="1"/>
            <p:nvPr/>
          </p:nvSpPr>
          <p:spPr>
            <a:xfrm>
              <a:off x="2185874" y="9292003"/>
              <a:ext cx="2429700" cy="3692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1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99"/>
                <a:buFont typeface="Arial"/>
                <a:buNone/>
              </a:pPr>
              <a:r>
                <a:rPr lang="en-US" sz="1999" dirty="0"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19522099</a:t>
              </a:r>
              <a:endParaRPr sz="14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grpSp>
        <p:nvGrpSpPr>
          <p:cNvPr id="489" name="Google Shape;489;p31"/>
          <p:cNvGrpSpPr/>
          <p:nvPr/>
        </p:nvGrpSpPr>
        <p:grpSpPr>
          <a:xfrm>
            <a:off x="5759087" y="8963910"/>
            <a:ext cx="2790852" cy="697297"/>
            <a:chOff x="6142146" y="8963910"/>
            <a:chExt cx="2790852" cy="697297"/>
          </a:xfrm>
        </p:grpSpPr>
        <p:sp>
          <p:nvSpPr>
            <p:cNvPr id="490" name="Google Shape;490;p31"/>
            <p:cNvSpPr txBox="1"/>
            <p:nvPr/>
          </p:nvSpPr>
          <p:spPr>
            <a:xfrm>
              <a:off x="6142146" y="8963910"/>
              <a:ext cx="279085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dirty="0" err="1">
                  <a:latin typeface="Merriweather"/>
                  <a:ea typeface="Merriweather"/>
                  <a:cs typeface="Merriweather"/>
                  <a:sym typeface="Merriweather"/>
                </a:rPr>
                <a:t>Nguyễn</a:t>
              </a:r>
              <a:r>
                <a:rPr lang="en-US" sz="2000" dirty="0">
                  <a:latin typeface="Merriweather"/>
                  <a:ea typeface="Merriweather"/>
                  <a:cs typeface="Merriweather"/>
                  <a:sym typeface="Merriweather"/>
                </a:rPr>
                <a:t> Thanh </a:t>
              </a:r>
              <a:r>
                <a:rPr lang="en-US" sz="2000" dirty="0" err="1">
                  <a:latin typeface="Merriweather"/>
                  <a:ea typeface="Merriweather"/>
                  <a:cs typeface="Merriweather"/>
                  <a:sym typeface="Merriweather"/>
                </a:rPr>
                <a:t>Trúc</a:t>
              </a:r>
              <a:endParaRPr sz="14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491" name="Google Shape;491;p31"/>
            <p:cNvSpPr txBox="1"/>
            <p:nvPr/>
          </p:nvSpPr>
          <p:spPr>
            <a:xfrm>
              <a:off x="6503298" y="9292003"/>
              <a:ext cx="2429700" cy="3692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1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99"/>
                <a:buFont typeface="Arial"/>
                <a:buNone/>
              </a:pPr>
              <a:r>
                <a:rPr lang="en-US" sz="1999" dirty="0"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19522417</a:t>
              </a:r>
              <a:endParaRPr sz="14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grpSp>
        <p:nvGrpSpPr>
          <p:cNvPr id="492" name="Google Shape;492;p31"/>
          <p:cNvGrpSpPr/>
          <p:nvPr/>
        </p:nvGrpSpPr>
        <p:grpSpPr>
          <a:xfrm>
            <a:off x="10440565" y="8974805"/>
            <a:ext cx="2429700" cy="686402"/>
            <a:chOff x="10823624" y="8974805"/>
            <a:chExt cx="2429700" cy="686402"/>
          </a:xfrm>
        </p:grpSpPr>
        <p:sp>
          <p:nvSpPr>
            <p:cNvPr id="493" name="Google Shape;493;p31"/>
            <p:cNvSpPr txBox="1"/>
            <p:nvPr/>
          </p:nvSpPr>
          <p:spPr>
            <a:xfrm>
              <a:off x="10823624" y="8974805"/>
              <a:ext cx="2429700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dirty="0">
                  <a:latin typeface="Merriweather"/>
                  <a:ea typeface="Merriweather"/>
                  <a:cs typeface="Merriweather"/>
                  <a:sym typeface="Merriweather"/>
                </a:rPr>
                <a:t>Lê </a:t>
              </a:r>
              <a:r>
                <a:rPr lang="en-US" sz="2000" dirty="0" err="1">
                  <a:latin typeface="Merriweather"/>
                  <a:ea typeface="Merriweather"/>
                  <a:cs typeface="Merriweather"/>
                  <a:sym typeface="Merriweather"/>
                </a:rPr>
                <a:t>Văn</a:t>
              </a:r>
              <a:r>
                <a:rPr lang="en-US" sz="2000" dirty="0">
                  <a:latin typeface="Merriweather"/>
                  <a:ea typeface="Merriweather"/>
                  <a:cs typeface="Merriweather"/>
                  <a:sym typeface="Merriweather"/>
                </a:rPr>
                <a:t> </a:t>
              </a:r>
              <a:r>
                <a:rPr lang="en-US" sz="2000" dirty="0" err="1">
                  <a:latin typeface="Merriweather"/>
                  <a:ea typeface="Merriweather"/>
                  <a:cs typeface="Merriweather"/>
                  <a:sym typeface="Merriweather"/>
                </a:rPr>
                <a:t>Phúc</a:t>
              </a:r>
              <a:endParaRPr sz="14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494" name="Google Shape;494;p31"/>
            <p:cNvSpPr txBox="1"/>
            <p:nvPr/>
          </p:nvSpPr>
          <p:spPr>
            <a:xfrm>
              <a:off x="10823624" y="9292003"/>
              <a:ext cx="2429700" cy="3692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1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99"/>
                <a:buFont typeface="Arial"/>
                <a:buNone/>
              </a:pPr>
              <a:r>
                <a:rPr lang="en-US" sz="1999" dirty="0"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19522033</a:t>
              </a:r>
              <a:endParaRPr sz="14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grpSp>
        <p:nvGrpSpPr>
          <p:cNvPr id="495" name="Google Shape;495;p31"/>
          <p:cNvGrpSpPr/>
          <p:nvPr/>
        </p:nvGrpSpPr>
        <p:grpSpPr>
          <a:xfrm>
            <a:off x="14760891" y="8974805"/>
            <a:ext cx="2429700" cy="686402"/>
            <a:chOff x="15143950" y="8974805"/>
            <a:chExt cx="2429700" cy="686402"/>
          </a:xfrm>
        </p:grpSpPr>
        <p:sp>
          <p:nvSpPr>
            <p:cNvPr id="496" name="Google Shape;496;p31"/>
            <p:cNvSpPr txBox="1"/>
            <p:nvPr/>
          </p:nvSpPr>
          <p:spPr>
            <a:xfrm>
              <a:off x="15143950" y="8974805"/>
              <a:ext cx="2429700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dirty="0">
                  <a:latin typeface="Merriweather"/>
                  <a:ea typeface="Merriweather"/>
                  <a:cs typeface="Merriweather"/>
                  <a:sym typeface="Merriweather"/>
                </a:rPr>
                <a:t>Bùi Thị Thúy Ngọc</a:t>
              </a:r>
              <a:endParaRPr sz="14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497" name="Google Shape;497;p31"/>
            <p:cNvSpPr txBox="1"/>
            <p:nvPr/>
          </p:nvSpPr>
          <p:spPr>
            <a:xfrm>
              <a:off x="15143950" y="9292003"/>
              <a:ext cx="2429700" cy="3692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1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99"/>
                <a:buFont typeface="Arial"/>
                <a:buNone/>
              </a:pPr>
              <a:r>
                <a:rPr lang="en-US" sz="1999" dirty="0"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19521904</a:t>
              </a:r>
              <a:endParaRPr sz="14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sp>
        <p:nvSpPr>
          <p:cNvPr id="498" name="Google Shape;498;p31"/>
          <p:cNvSpPr txBox="1"/>
          <p:nvPr/>
        </p:nvSpPr>
        <p:spPr>
          <a:xfrm>
            <a:off x="914400" y="1271587"/>
            <a:ext cx="12339000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dirty="0">
                <a:latin typeface="Merriweather"/>
                <a:ea typeface="Merriweather"/>
                <a:cs typeface="Merriweather"/>
                <a:sym typeface="Merriweather"/>
              </a:rPr>
              <a:t>Group Members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71DB53-7C3C-4F57-A82C-D1C57C945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6614" y="4002426"/>
            <a:ext cx="3856355" cy="46553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89901B-ED3F-416A-83CE-FA16B142C1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8645" y="4005509"/>
            <a:ext cx="3823886" cy="46890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7C32D42-1A47-4B32-8D0D-4A13098940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151" y="4026772"/>
            <a:ext cx="3808179" cy="46921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9CFA63-C7D5-44ED-8ECA-C72ABEF157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3892" y="4002426"/>
            <a:ext cx="3831360" cy="4716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730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21"/>
          <p:cNvPicPr preferRelativeResize="0"/>
          <p:nvPr/>
        </p:nvPicPr>
        <p:blipFill rotWithShape="1">
          <a:blip r:embed="rId3">
            <a:alphaModFix/>
          </a:blip>
          <a:srcRect t="795" r="27770" b="28567"/>
          <a:stretch/>
        </p:blipFill>
        <p:spPr>
          <a:xfrm>
            <a:off x="0" y="0"/>
            <a:ext cx="7012578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1" name="Google Shape;281;p21"/>
          <p:cNvCxnSpPr/>
          <p:nvPr/>
        </p:nvCxnSpPr>
        <p:spPr>
          <a:xfrm rot="-5400000">
            <a:off x="6757692" y="5129213"/>
            <a:ext cx="10287000" cy="0"/>
          </a:xfrm>
          <a:prstGeom prst="straightConnector1">
            <a:avLst/>
          </a:prstGeom>
          <a:noFill/>
          <a:ln w="28575" cap="flat" cmpd="sng">
            <a:solidFill>
              <a:srgbClr val="CFC9BD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82" name="Google Shape;282;p21"/>
          <p:cNvGrpSpPr/>
          <p:nvPr/>
        </p:nvGrpSpPr>
        <p:grpSpPr>
          <a:xfrm>
            <a:off x="11572820" y="2886107"/>
            <a:ext cx="672112" cy="675125"/>
            <a:chOff x="11579424" y="2761181"/>
            <a:chExt cx="672112" cy="675125"/>
          </a:xfrm>
        </p:grpSpPr>
        <p:grpSp>
          <p:nvGrpSpPr>
            <p:cNvPr id="283" name="Google Shape;283;p21"/>
            <p:cNvGrpSpPr/>
            <p:nvPr/>
          </p:nvGrpSpPr>
          <p:grpSpPr>
            <a:xfrm>
              <a:off x="11579424" y="2761181"/>
              <a:ext cx="672112" cy="675125"/>
              <a:chOff x="1813" y="0"/>
              <a:chExt cx="809173" cy="812800"/>
            </a:xfrm>
          </p:grpSpPr>
          <p:sp>
            <p:nvSpPr>
              <p:cNvPr id="284" name="Google Shape;284;p21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 extrusionOk="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CFC9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285;p2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63722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86" name="Google Shape;286;p21"/>
            <p:cNvSpPr txBox="1"/>
            <p:nvPr/>
          </p:nvSpPr>
          <p:spPr>
            <a:xfrm>
              <a:off x="11629892" y="2908243"/>
              <a:ext cx="552150" cy="3847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0" i="0" u="none" strike="noStrike" cap="none" dirty="0">
                  <a:solidFill>
                    <a:srgbClr val="0000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02</a:t>
              </a:r>
              <a:endParaRPr sz="14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287" name="Google Shape;287;p21"/>
          <p:cNvGrpSpPr/>
          <p:nvPr/>
        </p:nvGrpSpPr>
        <p:grpSpPr>
          <a:xfrm>
            <a:off x="11572820" y="4958124"/>
            <a:ext cx="672112" cy="675125"/>
            <a:chOff x="11579424" y="4805938"/>
            <a:chExt cx="672112" cy="675125"/>
          </a:xfrm>
        </p:grpSpPr>
        <p:grpSp>
          <p:nvGrpSpPr>
            <p:cNvPr id="288" name="Google Shape;288;p21"/>
            <p:cNvGrpSpPr/>
            <p:nvPr/>
          </p:nvGrpSpPr>
          <p:grpSpPr>
            <a:xfrm>
              <a:off x="11579424" y="4805938"/>
              <a:ext cx="672112" cy="675125"/>
              <a:chOff x="1813" y="0"/>
              <a:chExt cx="809173" cy="812800"/>
            </a:xfrm>
          </p:grpSpPr>
          <p:sp>
            <p:nvSpPr>
              <p:cNvPr id="289" name="Google Shape;289;p21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 extrusionOk="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CFC9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290;p2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63722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91" name="Google Shape;291;p21"/>
            <p:cNvSpPr txBox="1"/>
            <p:nvPr/>
          </p:nvSpPr>
          <p:spPr>
            <a:xfrm>
              <a:off x="11629892" y="4953000"/>
              <a:ext cx="552150" cy="3847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0" i="0" u="none" strike="noStrike" cap="none" dirty="0">
                  <a:solidFill>
                    <a:srgbClr val="0000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03</a:t>
              </a:r>
              <a:endParaRPr sz="14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292" name="Google Shape;292;p21"/>
          <p:cNvGrpSpPr/>
          <p:nvPr/>
        </p:nvGrpSpPr>
        <p:grpSpPr>
          <a:xfrm>
            <a:off x="11527767" y="8783130"/>
            <a:ext cx="672112" cy="675125"/>
            <a:chOff x="11579424" y="6850694"/>
            <a:chExt cx="672112" cy="675125"/>
          </a:xfrm>
        </p:grpSpPr>
        <p:grpSp>
          <p:nvGrpSpPr>
            <p:cNvPr id="293" name="Google Shape;293;p21"/>
            <p:cNvGrpSpPr/>
            <p:nvPr/>
          </p:nvGrpSpPr>
          <p:grpSpPr>
            <a:xfrm>
              <a:off x="11579424" y="6850694"/>
              <a:ext cx="672112" cy="675125"/>
              <a:chOff x="1813" y="0"/>
              <a:chExt cx="809173" cy="812800"/>
            </a:xfrm>
          </p:grpSpPr>
          <p:sp>
            <p:nvSpPr>
              <p:cNvPr id="294" name="Google Shape;294;p21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 extrusionOk="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CFC9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2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63722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96" name="Google Shape;296;p21"/>
            <p:cNvSpPr txBox="1"/>
            <p:nvPr/>
          </p:nvSpPr>
          <p:spPr>
            <a:xfrm>
              <a:off x="11629892" y="6997756"/>
              <a:ext cx="552150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0" i="0" u="none" strike="noStrike" cap="none" dirty="0">
                  <a:solidFill>
                    <a:srgbClr val="0000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05</a:t>
              </a:r>
              <a:endParaRPr sz="14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sp>
        <p:nvSpPr>
          <p:cNvPr id="302" name="Google Shape;302;p21"/>
          <p:cNvSpPr txBox="1"/>
          <p:nvPr/>
        </p:nvSpPr>
        <p:spPr>
          <a:xfrm>
            <a:off x="914400" y="3369624"/>
            <a:ext cx="5642700" cy="131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 dirty="0">
                <a:latin typeface="Merriweather"/>
                <a:ea typeface="Merriweather"/>
                <a:cs typeface="Merriweather"/>
                <a:sym typeface="Merriweather"/>
              </a:rPr>
              <a:t>Content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grpSp>
        <p:nvGrpSpPr>
          <p:cNvPr id="303" name="Google Shape;303;p21"/>
          <p:cNvGrpSpPr/>
          <p:nvPr/>
        </p:nvGrpSpPr>
        <p:grpSpPr>
          <a:xfrm>
            <a:off x="11579424" y="654790"/>
            <a:ext cx="672112" cy="675125"/>
            <a:chOff x="11579424" y="716425"/>
            <a:chExt cx="672112" cy="675125"/>
          </a:xfrm>
        </p:grpSpPr>
        <p:grpSp>
          <p:nvGrpSpPr>
            <p:cNvPr id="304" name="Google Shape;304;p21"/>
            <p:cNvGrpSpPr/>
            <p:nvPr/>
          </p:nvGrpSpPr>
          <p:grpSpPr>
            <a:xfrm>
              <a:off x="11579424" y="716425"/>
              <a:ext cx="672112" cy="675125"/>
              <a:chOff x="1813" y="0"/>
              <a:chExt cx="809173" cy="812800"/>
            </a:xfrm>
          </p:grpSpPr>
          <p:sp>
            <p:nvSpPr>
              <p:cNvPr id="305" name="Google Shape;305;p21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 extrusionOk="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CFC9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2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63722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7" name="Google Shape;307;p21"/>
            <p:cNvSpPr txBox="1"/>
            <p:nvPr/>
          </p:nvSpPr>
          <p:spPr>
            <a:xfrm>
              <a:off x="11629892" y="863487"/>
              <a:ext cx="552150" cy="3847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0" i="0" u="none" strike="noStrike" cap="none">
                  <a:solidFill>
                    <a:srgbClr val="0000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01</a:t>
              </a:r>
              <a:endParaRPr sz="1400" b="0" i="0" u="none" strike="noStrike" cap="non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313" name="Google Shape;313;p21"/>
          <p:cNvGrpSpPr/>
          <p:nvPr/>
        </p:nvGrpSpPr>
        <p:grpSpPr>
          <a:xfrm>
            <a:off x="7568702" y="559026"/>
            <a:ext cx="4097356" cy="1874132"/>
            <a:chOff x="12522863" y="530688"/>
            <a:chExt cx="4097356" cy="1874132"/>
          </a:xfrm>
        </p:grpSpPr>
        <p:sp>
          <p:nvSpPr>
            <p:cNvPr id="314" name="Google Shape;314;p21"/>
            <p:cNvSpPr txBox="1"/>
            <p:nvPr/>
          </p:nvSpPr>
          <p:spPr>
            <a:xfrm>
              <a:off x="12522863" y="530688"/>
              <a:ext cx="4097356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dirty="0">
                  <a:effectLst/>
                  <a:latin typeface="Merriweather" panose="00000500000000000000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Introduction to the topic</a:t>
              </a:r>
              <a:endParaRPr sz="2500" b="0" i="0" u="none" strike="noStrike" cap="none" dirty="0">
                <a:solidFill>
                  <a:srgbClr val="000000"/>
                </a:solidFill>
                <a:latin typeface="Merriweather" panose="00000500000000000000" pitchFamily="2" charset="0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315" name="Google Shape;315;p21"/>
            <p:cNvSpPr txBox="1"/>
            <p:nvPr/>
          </p:nvSpPr>
          <p:spPr>
            <a:xfrm>
              <a:off x="13043860" y="1038292"/>
              <a:ext cx="3364800" cy="13665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dirty="0">
                  <a:effectLst/>
                  <a:latin typeface="Alegreya Sans Medium" panose="020B0604020202020204" charset="0"/>
                  <a:ea typeface="Calibri" panose="020F0502020204030204" pitchFamily="34" charset="0"/>
                  <a:cs typeface="Times New Roman" panose="02020603050405020304" pitchFamily="18" charset="0"/>
                </a:rPr>
                <a:t>Overview of the topic</a:t>
              </a:r>
            </a:p>
            <a:p>
              <a:pPr algn="r">
                <a:lnSpc>
                  <a:spcPct val="120000"/>
                </a:lnSpc>
                <a:buSzPts val="2000"/>
              </a:pPr>
              <a:r>
                <a:rPr lang="en-US" sz="2000" dirty="0">
                  <a:effectLst/>
                  <a:latin typeface="Alegreya Sans Medium" panose="020B0604020202020204" charset="0"/>
                  <a:ea typeface="Calibri" panose="020F0502020204030204" pitchFamily="34" charset="0"/>
                  <a:cs typeface="Times New Roman" panose="02020603050405020304" pitchFamily="18" charset="0"/>
                </a:rPr>
                <a:t>The reason for making the topic</a:t>
              </a:r>
              <a:endParaRPr sz="2000" b="0" i="0" u="none" strike="noStrike" cap="none" dirty="0">
                <a:solidFill>
                  <a:srgbClr val="000000"/>
                </a:solidFill>
                <a:latin typeface="Alegreya Sans Medium" panose="020B0604020202020204" charset="0"/>
                <a:ea typeface="Alegreya Sans Medium"/>
                <a:cs typeface="Alegreya Sans Medium"/>
                <a:sym typeface="Alegreya Sans Medium"/>
              </a:endParaRPr>
            </a:p>
            <a:p>
              <a:pPr algn="r">
                <a:lnSpc>
                  <a:spcPct val="120000"/>
                </a:lnSpc>
                <a:buSzPts val="2000"/>
              </a:pPr>
              <a:r>
                <a:rPr lang="en-US" sz="2000" dirty="0">
                  <a:solidFill>
                    <a:schemeClr val="tx1"/>
                  </a:solidFill>
                  <a:effectLst/>
                  <a:latin typeface="Alegreya Sans Medium" panose="020B0604020202020204" charset="0"/>
                  <a:ea typeface="Calibri" panose="020F0502020204030204" pitchFamily="34" charset="0"/>
                  <a:cs typeface="Times New Roman" panose="02020603050405020304" pitchFamily="18" charset="0"/>
                </a:rPr>
                <a:t>Objectives of the topic</a:t>
              </a: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sp>
        <p:nvSpPr>
          <p:cNvPr id="317" name="Google Shape;317;p21"/>
          <p:cNvSpPr txBox="1"/>
          <p:nvPr/>
        </p:nvSpPr>
        <p:spPr>
          <a:xfrm>
            <a:off x="12614276" y="2997692"/>
            <a:ext cx="4850737" cy="1034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0000"/>
              </a:lnSpc>
              <a:buSzPts val="2500"/>
            </a:pPr>
            <a:r>
              <a:rPr lang="en-US" sz="2800" dirty="0">
                <a:effectLst/>
                <a:latin typeface="Merriweather" panose="00000500000000000000" pitchFamily="2" charset="0"/>
                <a:ea typeface="Calibri" panose="020F0502020204030204" pitchFamily="34" charset="0"/>
              </a:rPr>
              <a:t>System</a:t>
            </a:r>
            <a:r>
              <a:rPr lang="en-US" sz="2500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Architecture Diagram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20" name="Google Shape;320;p21"/>
          <p:cNvSpPr txBox="1"/>
          <p:nvPr/>
        </p:nvSpPr>
        <p:spPr>
          <a:xfrm>
            <a:off x="12589724" y="6981359"/>
            <a:ext cx="1303594" cy="720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0000"/>
              </a:lnSpc>
              <a:buSzPts val="2500"/>
            </a:pPr>
            <a:r>
              <a:rPr lang="en-US" sz="2500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Demo</a:t>
            </a: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grpSp>
        <p:nvGrpSpPr>
          <p:cNvPr id="325" name="Google Shape;325;p21"/>
          <p:cNvGrpSpPr/>
          <p:nvPr/>
        </p:nvGrpSpPr>
        <p:grpSpPr>
          <a:xfrm>
            <a:off x="9541589" y="5039854"/>
            <a:ext cx="1820424" cy="900163"/>
            <a:chOff x="7946471" y="6612893"/>
            <a:chExt cx="3364875" cy="900163"/>
          </a:xfrm>
        </p:grpSpPr>
        <p:sp>
          <p:nvSpPr>
            <p:cNvPr id="326" name="Google Shape;326;p21"/>
            <p:cNvSpPr txBox="1"/>
            <p:nvPr/>
          </p:nvSpPr>
          <p:spPr>
            <a:xfrm>
              <a:off x="7946471" y="6612893"/>
              <a:ext cx="3364875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dirty="0">
                  <a:effectLst/>
                  <a:latin typeface="Merriweather" panose="00000500000000000000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Database</a:t>
              </a:r>
              <a:endParaRPr sz="2500" b="0" i="0" u="none" strike="noStrike" cap="none" dirty="0">
                <a:solidFill>
                  <a:srgbClr val="000000"/>
                </a:solidFill>
                <a:latin typeface="Merriweather" panose="00000500000000000000" pitchFamily="2" charset="0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327" name="Google Shape;327;p21"/>
            <p:cNvSpPr txBox="1"/>
            <p:nvPr/>
          </p:nvSpPr>
          <p:spPr>
            <a:xfrm>
              <a:off x="8355443" y="7143724"/>
              <a:ext cx="1577286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dirty="0"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ERD</a:t>
              </a:r>
              <a:endParaRPr sz="1400" b="0" i="0" u="none" strike="noStrike" cap="none" dirty="0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grpSp>
        <p:nvGrpSpPr>
          <p:cNvPr id="328" name="Google Shape;328;p21"/>
          <p:cNvGrpSpPr/>
          <p:nvPr/>
        </p:nvGrpSpPr>
        <p:grpSpPr>
          <a:xfrm>
            <a:off x="17626486" y="741254"/>
            <a:ext cx="276975" cy="8804393"/>
            <a:chOff x="24401" y="0"/>
            <a:chExt cx="369300" cy="11739191"/>
          </a:xfrm>
        </p:grpSpPr>
        <p:sp>
          <p:nvSpPr>
            <p:cNvPr id="329" name="Google Shape;329;p21"/>
            <p:cNvSpPr txBox="1"/>
            <p:nvPr/>
          </p:nvSpPr>
          <p:spPr>
            <a:xfrm rot="5400000">
              <a:off x="-1273999" y="10071491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PAGE NUMBER</a:t>
              </a:r>
              <a:endParaRPr sz="1400" b="0" i="0" u="none" strike="noStrike" cap="non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  <p:sp>
          <p:nvSpPr>
            <p:cNvPr id="330" name="Google Shape;330;p21"/>
            <p:cNvSpPr txBox="1"/>
            <p:nvPr/>
          </p:nvSpPr>
          <p:spPr>
            <a:xfrm rot="5400000">
              <a:off x="-1273999" y="1298400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PROJECT TIMELINE</a:t>
              </a:r>
              <a:endParaRPr sz="1400" b="0" i="0" u="none" strike="noStrike" cap="non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sp>
        <p:nvSpPr>
          <p:cNvPr id="58" name="Google Shape;320;p21">
            <a:extLst>
              <a:ext uri="{FF2B5EF4-FFF2-40B4-BE49-F238E27FC236}">
                <a16:creationId xmlns:a16="http://schemas.microsoft.com/office/drawing/2014/main" id="{C37914F3-5DB0-4239-8F37-D968347CA3CC}"/>
              </a:ext>
            </a:extLst>
          </p:cNvPr>
          <p:cNvSpPr txBox="1"/>
          <p:nvPr/>
        </p:nvSpPr>
        <p:spPr>
          <a:xfrm>
            <a:off x="7864206" y="9259908"/>
            <a:ext cx="3364875" cy="720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20000"/>
              </a:lnSpc>
              <a:buSzPts val="2500"/>
            </a:pPr>
            <a:endParaRPr lang="en-US" sz="2500" dirty="0">
              <a:effectLst/>
              <a:latin typeface="Merriweather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9" name="Google Shape;320;p21">
            <a:extLst>
              <a:ext uri="{FF2B5EF4-FFF2-40B4-BE49-F238E27FC236}">
                <a16:creationId xmlns:a16="http://schemas.microsoft.com/office/drawing/2014/main" id="{29C36DA2-E4FF-4391-BE9C-AEF3F40ED945}"/>
              </a:ext>
            </a:extLst>
          </p:cNvPr>
          <p:cNvSpPr txBox="1"/>
          <p:nvPr/>
        </p:nvSpPr>
        <p:spPr>
          <a:xfrm>
            <a:off x="9503363" y="8764951"/>
            <a:ext cx="1750135" cy="720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20000"/>
              </a:lnSpc>
              <a:buSzPts val="2500"/>
            </a:pPr>
            <a:r>
              <a:rPr lang="en-US" sz="2500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References</a:t>
            </a:r>
          </a:p>
          <a:p>
            <a:pPr algn="r">
              <a:lnSpc>
                <a:spcPct val="120000"/>
              </a:lnSpc>
              <a:buSzPts val="2500"/>
            </a:pP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9" name="Google Shape;315;p21">
            <a:extLst>
              <a:ext uri="{FF2B5EF4-FFF2-40B4-BE49-F238E27FC236}">
                <a16:creationId xmlns:a16="http://schemas.microsoft.com/office/drawing/2014/main" id="{D92E598D-AA84-4A13-9449-A24A61E22B03}"/>
              </a:ext>
            </a:extLst>
          </p:cNvPr>
          <p:cNvSpPr txBox="1"/>
          <p:nvPr/>
        </p:nvSpPr>
        <p:spPr>
          <a:xfrm>
            <a:off x="12614350" y="3606298"/>
            <a:ext cx="4205493" cy="1735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effectLst/>
                <a:latin typeface="Alegreya Sans Medium" panose="020B0604020202020204" charset="0"/>
                <a:ea typeface="Calibri" panose="020F0502020204030204" pitchFamily="34" charset="0"/>
              </a:rPr>
              <a:t>System</a:t>
            </a:r>
            <a:r>
              <a:rPr lang="en-US" sz="2000" dirty="0">
                <a:effectLst/>
                <a:latin typeface="Alegreya Sans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Architecture Diagram</a:t>
            </a:r>
          </a:p>
          <a:p>
            <a:pPr>
              <a:lnSpc>
                <a:spcPct val="120000"/>
              </a:lnSpc>
              <a:buSzPts val="2000"/>
            </a:pPr>
            <a:r>
              <a:rPr lang="en-US" sz="2000" dirty="0">
                <a:effectLst/>
                <a:latin typeface="Alegreya Sans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Website Architecture Diagram</a:t>
            </a:r>
          </a:p>
          <a:p>
            <a:pPr>
              <a:lnSpc>
                <a:spcPct val="120000"/>
              </a:lnSpc>
              <a:buSzPts val="2000"/>
            </a:pPr>
            <a:r>
              <a:rPr lang="en-US" sz="2000" dirty="0">
                <a:effectLst/>
                <a:latin typeface="Alegreya Sans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Website Functional Architecture Diagram</a:t>
            </a:r>
          </a:p>
          <a:p>
            <a:pPr>
              <a:lnSpc>
                <a:spcPct val="120000"/>
              </a:lnSpc>
              <a:buSzPts val="2000"/>
            </a:pPr>
            <a:endParaRPr lang="en-US" sz="2000" dirty="0">
              <a:solidFill>
                <a:schemeClr val="tx1"/>
              </a:solidFill>
              <a:effectLst/>
              <a:latin typeface="Alegreya Sans Medium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grpSp>
        <p:nvGrpSpPr>
          <p:cNvPr id="50" name="Google Shape;297;p21">
            <a:extLst>
              <a:ext uri="{FF2B5EF4-FFF2-40B4-BE49-F238E27FC236}">
                <a16:creationId xmlns:a16="http://schemas.microsoft.com/office/drawing/2014/main" id="{2DF3ACBC-4B3F-40DC-98F9-2415A0FAC744}"/>
              </a:ext>
            </a:extLst>
          </p:cNvPr>
          <p:cNvGrpSpPr/>
          <p:nvPr/>
        </p:nvGrpSpPr>
        <p:grpSpPr>
          <a:xfrm>
            <a:off x="11578235" y="6898350"/>
            <a:ext cx="672112" cy="675125"/>
            <a:chOff x="11579424" y="8895450"/>
            <a:chExt cx="672112" cy="675125"/>
          </a:xfrm>
        </p:grpSpPr>
        <p:grpSp>
          <p:nvGrpSpPr>
            <p:cNvPr id="51" name="Google Shape;298;p21">
              <a:extLst>
                <a:ext uri="{FF2B5EF4-FFF2-40B4-BE49-F238E27FC236}">
                  <a16:creationId xmlns:a16="http://schemas.microsoft.com/office/drawing/2014/main" id="{3A67E62F-629B-4B79-8A9D-A890F025886F}"/>
                </a:ext>
              </a:extLst>
            </p:cNvPr>
            <p:cNvGrpSpPr/>
            <p:nvPr/>
          </p:nvGrpSpPr>
          <p:grpSpPr>
            <a:xfrm>
              <a:off x="11579424" y="8895450"/>
              <a:ext cx="672112" cy="675125"/>
              <a:chOff x="1813" y="0"/>
              <a:chExt cx="809173" cy="812800"/>
            </a:xfrm>
          </p:grpSpPr>
          <p:sp>
            <p:nvSpPr>
              <p:cNvPr id="60" name="Google Shape;299;p21">
                <a:extLst>
                  <a:ext uri="{FF2B5EF4-FFF2-40B4-BE49-F238E27FC236}">
                    <a16:creationId xmlns:a16="http://schemas.microsoft.com/office/drawing/2014/main" id="{006581FB-187D-4F15-ABB1-D171296BCF17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 extrusionOk="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CFC9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00;p21">
                <a:extLst>
                  <a:ext uri="{FF2B5EF4-FFF2-40B4-BE49-F238E27FC236}">
                    <a16:creationId xmlns:a16="http://schemas.microsoft.com/office/drawing/2014/main" id="{97C6EBFC-3166-4FF4-A484-D81681AF48B4}"/>
                  </a:ext>
                </a:extLst>
              </p:cNvPr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63722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2" name="Google Shape;301;p21">
              <a:extLst>
                <a:ext uri="{FF2B5EF4-FFF2-40B4-BE49-F238E27FC236}">
                  <a16:creationId xmlns:a16="http://schemas.microsoft.com/office/drawing/2014/main" id="{6E36AB6D-23BF-4D36-BCBA-144819BEBC9C}"/>
                </a:ext>
              </a:extLst>
            </p:cNvPr>
            <p:cNvSpPr txBox="1"/>
            <p:nvPr/>
          </p:nvSpPr>
          <p:spPr>
            <a:xfrm>
              <a:off x="11629892" y="9042512"/>
              <a:ext cx="552150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0" i="0" u="none" strike="noStrike" cap="none" dirty="0">
                  <a:solidFill>
                    <a:srgbClr val="0000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04</a:t>
              </a:r>
              <a:endParaRPr sz="14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7453485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25"/>
          <p:cNvPicPr preferRelativeResize="0"/>
          <p:nvPr/>
        </p:nvPicPr>
        <p:blipFill rotWithShape="1">
          <a:blip r:embed="rId3">
            <a:alphaModFix/>
          </a:blip>
          <a:srcRect l="18143" r="18141"/>
          <a:stretch/>
        </p:blipFill>
        <p:spPr>
          <a:xfrm>
            <a:off x="9134475" y="420319"/>
            <a:ext cx="8024812" cy="9446362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25"/>
          <p:cNvSpPr txBox="1"/>
          <p:nvPr/>
        </p:nvSpPr>
        <p:spPr>
          <a:xfrm>
            <a:off x="864973" y="3879319"/>
            <a:ext cx="7973775" cy="124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1000"/>
              </a:lnSpc>
              <a:buSzPts val="6500"/>
            </a:pPr>
            <a:r>
              <a:rPr lang="en-US" sz="4800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 To </a:t>
            </a:r>
            <a:r>
              <a:rPr lang="en-US" sz="4800" dirty="0"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4800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he </a:t>
            </a:r>
            <a:r>
              <a:rPr lang="en-US" sz="4800" dirty="0"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4800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opic</a:t>
            </a:r>
            <a:endParaRPr lang="en-US" sz="4800" b="0" i="0" u="none" strike="noStrike" cap="none" dirty="0">
              <a:solidFill>
                <a:srgbClr val="000000"/>
              </a:solidFill>
              <a:latin typeface="Merriweather" panose="00000500000000000000" pitchFamily="2" charset="0"/>
              <a:ea typeface="Merriweather"/>
              <a:cs typeface="Merriweather"/>
              <a:sym typeface="Merriweather"/>
            </a:endParaRPr>
          </a:p>
          <a:p>
            <a:pPr marL="0" marR="0" lvl="0" indent="0" algn="l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381" name="Google Shape;381;p25"/>
          <p:cNvCxnSpPr/>
          <p:nvPr/>
        </p:nvCxnSpPr>
        <p:spPr>
          <a:xfrm rot="-5400000">
            <a:off x="12030075" y="5129213"/>
            <a:ext cx="10287000" cy="0"/>
          </a:xfrm>
          <a:prstGeom prst="straightConnector1">
            <a:avLst/>
          </a:prstGeom>
          <a:noFill/>
          <a:ln w="28575" cap="flat" cmpd="sng">
            <a:solidFill>
              <a:srgbClr val="CFC9BD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82" name="Google Shape;382;p25"/>
          <p:cNvGrpSpPr/>
          <p:nvPr/>
        </p:nvGrpSpPr>
        <p:grpSpPr>
          <a:xfrm>
            <a:off x="17626486" y="741254"/>
            <a:ext cx="276975" cy="8804393"/>
            <a:chOff x="24401" y="0"/>
            <a:chExt cx="369300" cy="11739191"/>
          </a:xfrm>
        </p:grpSpPr>
        <p:sp>
          <p:nvSpPr>
            <p:cNvPr id="383" name="Google Shape;383;p25"/>
            <p:cNvSpPr txBox="1"/>
            <p:nvPr/>
          </p:nvSpPr>
          <p:spPr>
            <a:xfrm rot="5400000">
              <a:off x="-1273999" y="10071491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PAGE NUMBER</a:t>
              </a:r>
              <a:endParaRPr sz="1400" b="0" i="0" u="none" strike="noStrike" cap="non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  <p:sp>
          <p:nvSpPr>
            <p:cNvPr id="384" name="Google Shape;384;p25"/>
            <p:cNvSpPr txBox="1"/>
            <p:nvPr/>
          </p:nvSpPr>
          <p:spPr>
            <a:xfrm rot="5400000">
              <a:off x="-1273999" y="1298400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PROJECT TIMELINE</a:t>
              </a:r>
              <a:endParaRPr sz="1400" b="0" i="0" u="none" strike="noStrike" cap="non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sp>
        <p:nvSpPr>
          <p:cNvPr id="10" name="Google Shape;443;p28">
            <a:extLst>
              <a:ext uri="{FF2B5EF4-FFF2-40B4-BE49-F238E27FC236}">
                <a16:creationId xmlns:a16="http://schemas.microsoft.com/office/drawing/2014/main" id="{3EE8ADD7-1827-46C9-A45E-8F250DBB0FB5}"/>
              </a:ext>
            </a:extLst>
          </p:cNvPr>
          <p:cNvSpPr txBox="1"/>
          <p:nvPr/>
        </p:nvSpPr>
        <p:spPr>
          <a:xfrm>
            <a:off x="3899058" y="1767233"/>
            <a:ext cx="1296600" cy="923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99"/>
              <a:buFont typeface="Arial"/>
              <a:buNone/>
            </a:pPr>
            <a:r>
              <a:rPr lang="en-US" sz="4999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01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11" name="Google Shape;444;p28">
            <a:extLst>
              <a:ext uri="{FF2B5EF4-FFF2-40B4-BE49-F238E27FC236}">
                <a16:creationId xmlns:a16="http://schemas.microsoft.com/office/drawing/2014/main" id="{8FC1C8D1-FB92-4880-9D1E-F2E92688AD92}"/>
              </a:ext>
            </a:extLst>
          </p:cNvPr>
          <p:cNvCxnSpPr/>
          <p:nvPr/>
        </p:nvCxnSpPr>
        <p:spPr>
          <a:xfrm>
            <a:off x="4010268" y="2690434"/>
            <a:ext cx="129645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95060772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18"/>
          <p:cNvCxnSpPr/>
          <p:nvPr/>
        </p:nvCxnSpPr>
        <p:spPr>
          <a:xfrm>
            <a:off x="25481" y="3168184"/>
            <a:ext cx="18288000" cy="0"/>
          </a:xfrm>
          <a:prstGeom prst="straightConnector1">
            <a:avLst/>
          </a:prstGeom>
          <a:noFill/>
          <a:ln w="28575" cap="flat" cmpd="sng">
            <a:solidFill>
              <a:srgbClr val="CFC9B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1" name="Google Shape;181;p18"/>
          <p:cNvSpPr txBox="1"/>
          <p:nvPr/>
        </p:nvSpPr>
        <p:spPr>
          <a:xfrm>
            <a:off x="519128" y="1865974"/>
            <a:ext cx="3475186" cy="1144929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bg2">
                <a:lumMod val="60000"/>
                <a:lumOff val="40000"/>
              </a:scheme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20000"/>
              </a:lnSpc>
              <a:buSzPts val="2500"/>
            </a:pPr>
            <a:r>
              <a:rPr lang="en-US" sz="2400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Software implementation tools</a:t>
            </a: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82" name="Google Shape;182;p18"/>
          <p:cNvSpPr txBox="1"/>
          <p:nvPr/>
        </p:nvSpPr>
        <p:spPr>
          <a:xfrm>
            <a:off x="1689414" y="3749726"/>
            <a:ext cx="868267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400" dirty="0">
                <a:latin typeface="Merriweather" panose="00000500000000000000" pitchFamily="2" charset="0"/>
                <a:ea typeface="Alegreya Sans Medium"/>
                <a:cs typeface="Alegreya Sans Medium"/>
                <a:sym typeface="Alegreya Sans Medium"/>
              </a:rPr>
              <a:t>Tools</a:t>
            </a:r>
            <a:endParaRPr sz="2400" b="0" i="0" u="none" strike="noStrike" cap="none" dirty="0">
              <a:solidFill>
                <a:srgbClr val="000000"/>
              </a:solidFill>
              <a:latin typeface="Merriweather" panose="00000500000000000000" pitchFamily="2" charset="0"/>
              <a:ea typeface="Alegreya Sans Medium"/>
              <a:cs typeface="Alegreya Sans Medium"/>
              <a:sym typeface="Alegreya Sans Medium"/>
            </a:endParaRPr>
          </a:p>
        </p:txBody>
      </p:sp>
      <p:sp>
        <p:nvSpPr>
          <p:cNvPr id="183" name="Google Shape;183;p18"/>
          <p:cNvSpPr txBox="1"/>
          <p:nvPr/>
        </p:nvSpPr>
        <p:spPr>
          <a:xfrm>
            <a:off x="8104421" y="3913718"/>
            <a:ext cx="4653635" cy="1522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Curd </a:t>
            </a:r>
            <a:r>
              <a:rPr lang="en-US" sz="2000" dirty="0">
                <a:latin typeface="Merriweather" panose="00000500000000000000" pitchFamily="2" charset="0"/>
              </a:rPr>
              <a:t>( product catalog, product group, product details, purchase order) </a:t>
            </a: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latin typeface="Merriweather" panose="00000500000000000000" pitchFamily="2" charset="0"/>
              </a:rPr>
              <a:t>Register, login, logout.</a:t>
            </a:r>
            <a:endParaRPr sz="2000" b="0" i="0" u="none" strike="noStrike" cap="none" dirty="0">
              <a:solidFill>
                <a:srgbClr val="000000"/>
              </a:solidFill>
              <a:latin typeface="Merriweather" panose="00000500000000000000" pitchFamily="2" charset="0"/>
              <a:ea typeface="Alegreya Sans Medium"/>
              <a:cs typeface="Alegreya Sans Medium"/>
              <a:sym typeface="Alegreya Sans Medium"/>
            </a:endParaRPr>
          </a:p>
        </p:txBody>
      </p:sp>
      <p:sp>
        <p:nvSpPr>
          <p:cNvPr id="186" name="Google Shape;186;p18"/>
          <p:cNvSpPr txBox="1"/>
          <p:nvPr/>
        </p:nvSpPr>
        <p:spPr>
          <a:xfrm>
            <a:off x="8739795" y="2024258"/>
            <a:ext cx="3364800" cy="701731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bg2">
                <a:lumMod val="60000"/>
                <a:lumOff val="40000"/>
              </a:scheme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0000"/>
              </a:lnSpc>
              <a:buSzPts val="2500"/>
            </a:pPr>
            <a:r>
              <a:rPr lang="en-US" sz="2400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Functions</a:t>
            </a: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grpSp>
        <p:nvGrpSpPr>
          <p:cNvPr id="187" name="Google Shape;187;p18"/>
          <p:cNvGrpSpPr/>
          <p:nvPr/>
        </p:nvGrpSpPr>
        <p:grpSpPr>
          <a:xfrm>
            <a:off x="1773769" y="2830621"/>
            <a:ext cx="672112" cy="675125"/>
            <a:chOff x="2008" y="0"/>
            <a:chExt cx="896149" cy="900166"/>
          </a:xfrm>
        </p:grpSpPr>
        <p:grpSp>
          <p:nvGrpSpPr>
            <p:cNvPr id="188" name="Google Shape;188;p18"/>
            <p:cNvGrpSpPr/>
            <p:nvPr/>
          </p:nvGrpSpPr>
          <p:grpSpPr>
            <a:xfrm>
              <a:off x="2008" y="0"/>
              <a:ext cx="896149" cy="900166"/>
              <a:chOff x="1813" y="0"/>
              <a:chExt cx="809173" cy="812800"/>
            </a:xfrm>
          </p:grpSpPr>
          <p:sp>
            <p:nvSpPr>
              <p:cNvPr id="189" name="Google Shape;189;p18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 extrusionOk="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CFC9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1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63722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91" name="Google Shape;191;p18"/>
            <p:cNvSpPr txBox="1"/>
            <p:nvPr/>
          </p:nvSpPr>
          <p:spPr>
            <a:xfrm>
              <a:off x="69299" y="196083"/>
              <a:ext cx="736200" cy="51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0" i="0" u="none" strike="noStrike" cap="none" dirty="0">
                  <a:solidFill>
                    <a:srgbClr val="0000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01</a:t>
              </a:r>
              <a:endParaRPr sz="14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192" name="Google Shape;192;p18"/>
          <p:cNvGrpSpPr/>
          <p:nvPr/>
        </p:nvGrpSpPr>
        <p:grpSpPr>
          <a:xfrm>
            <a:off x="9057308" y="2821240"/>
            <a:ext cx="672112" cy="675125"/>
            <a:chOff x="2008" y="0"/>
            <a:chExt cx="896149" cy="900166"/>
          </a:xfrm>
        </p:grpSpPr>
        <p:grpSp>
          <p:nvGrpSpPr>
            <p:cNvPr id="193" name="Google Shape;193;p18"/>
            <p:cNvGrpSpPr/>
            <p:nvPr/>
          </p:nvGrpSpPr>
          <p:grpSpPr>
            <a:xfrm>
              <a:off x="2008" y="0"/>
              <a:ext cx="896149" cy="900166"/>
              <a:chOff x="1813" y="0"/>
              <a:chExt cx="809173" cy="812800"/>
            </a:xfrm>
          </p:grpSpPr>
          <p:sp>
            <p:nvSpPr>
              <p:cNvPr id="194" name="Google Shape;194;p18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 extrusionOk="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CFC9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195;p1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63722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96" name="Google Shape;196;p18"/>
            <p:cNvSpPr txBox="1"/>
            <p:nvPr/>
          </p:nvSpPr>
          <p:spPr>
            <a:xfrm>
              <a:off x="69299" y="196083"/>
              <a:ext cx="736200" cy="51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0" i="0" u="none" strike="noStrike" cap="none">
                  <a:solidFill>
                    <a:srgbClr val="000000"/>
                  </a:solidFill>
                  <a:latin typeface="Merriweather Light"/>
                  <a:ea typeface="Merriweather Light"/>
                  <a:cs typeface="Merriweather Light"/>
                  <a:sym typeface="Merriweather Light"/>
                </a:rPr>
                <a:t>02</a:t>
              </a:r>
              <a:endParaRPr sz="1400" b="0" i="0" u="none" strike="noStrike" cap="none">
                <a:solidFill>
                  <a:srgbClr val="000000"/>
                </a:solidFill>
                <a:latin typeface="Merriweather Light"/>
                <a:ea typeface="Merriweather Light"/>
                <a:cs typeface="Merriweather Light"/>
                <a:sym typeface="Merriweather Light"/>
              </a:endParaRPr>
            </a:p>
          </p:txBody>
        </p:sp>
      </p:grpSp>
      <p:sp>
        <p:nvSpPr>
          <p:cNvPr id="209" name="Google Shape;209;p18"/>
          <p:cNvSpPr txBox="1"/>
          <p:nvPr/>
        </p:nvSpPr>
        <p:spPr>
          <a:xfrm>
            <a:off x="5645442" y="456111"/>
            <a:ext cx="6997115" cy="116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1000"/>
              </a:lnSpc>
              <a:buSzPts val="6500"/>
            </a:pPr>
            <a:r>
              <a:rPr lang="en-US" sz="4400" b="1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Overview Of </a:t>
            </a:r>
            <a:r>
              <a:rPr lang="en-US" sz="4400" b="1" dirty="0"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4400" b="1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he </a:t>
            </a:r>
            <a:r>
              <a:rPr lang="en-US" sz="4400" b="1" dirty="0"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4400" b="1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opic</a:t>
            </a:r>
            <a:endParaRPr lang="en-US" sz="4400" dirty="0">
              <a:effectLst/>
              <a:latin typeface="Merriweather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210" name="Google Shape;210;p18"/>
          <p:cNvCxnSpPr/>
          <p:nvPr/>
        </p:nvCxnSpPr>
        <p:spPr>
          <a:xfrm rot="-5400000">
            <a:off x="12030075" y="5129213"/>
            <a:ext cx="10287000" cy="0"/>
          </a:xfrm>
          <a:prstGeom prst="straightConnector1">
            <a:avLst/>
          </a:prstGeom>
          <a:noFill/>
          <a:ln w="28575" cap="flat" cmpd="sng">
            <a:solidFill>
              <a:srgbClr val="CFC9BD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11" name="Google Shape;211;p18"/>
          <p:cNvGrpSpPr/>
          <p:nvPr/>
        </p:nvGrpSpPr>
        <p:grpSpPr>
          <a:xfrm>
            <a:off x="17626486" y="741254"/>
            <a:ext cx="276975" cy="8804393"/>
            <a:chOff x="24401" y="0"/>
            <a:chExt cx="369300" cy="11739191"/>
          </a:xfrm>
        </p:grpSpPr>
        <p:sp>
          <p:nvSpPr>
            <p:cNvPr id="212" name="Google Shape;212;p18"/>
            <p:cNvSpPr txBox="1"/>
            <p:nvPr/>
          </p:nvSpPr>
          <p:spPr>
            <a:xfrm rot="5400000">
              <a:off x="-1273999" y="10071491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PAGE NUMBER</a:t>
              </a:r>
              <a:endParaRPr sz="1400" b="0" i="0" u="none" strike="noStrike" cap="non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  <p:sp>
          <p:nvSpPr>
            <p:cNvPr id="213" name="Google Shape;213;p18"/>
            <p:cNvSpPr txBox="1"/>
            <p:nvPr/>
          </p:nvSpPr>
          <p:spPr>
            <a:xfrm rot="5400000">
              <a:off x="-1273999" y="1298400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PROJECT TIMELINE</a:t>
              </a:r>
              <a:endParaRPr sz="1400" b="0" i="0" u="none" strike="noStrike" cap="non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sp>
        <p:nvSpPr>
          <p:cNvPr id="36" name="Google Shape;182;p18">
            <a:extLst>
              <a:ext uri="{FF2B5EF4-FFF2-40B4-BE49-F238E27FC236}">
                <a16:creationId xmlns:a16="http://schemas.microsoft.com/office/drawing/2014/main" id="{49444B86-BC0B-4E2F-9C78-0EDDAD56716B}"/>
              </a:ext>
            </a:extLst>
          </p:cNvPr>
          <p:cNvSpPr txBox="1"/>
          <p:nvPr/>
        </p:nvSpPr>
        <p:spPr>
          <a:xfrm>
            <a:off x="1689414" y="4421962"/>
            <a:ext cx="2474813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 err="1">
                <a:effectLst/>
                <a:latin typeface="Merriweather" panose="00000500000000000000" pitchFamily="2" charset="0"/>
                <a:ea typeface="Calibri" panose="020F0502020204030204" pitchFamily="34" charset="0"/>
              </a:rPr>
              <a:t>Vscode</a:t>
            </a:r>
            <a:endParaRPr lang="en-US" sz="2000" dirty="0">
              <a:effectLst/>
              <a:latin typeface="Merriweather" panose="00000500000000000000" pitchFamily="2" charset="0"/>
              <a:ea typeface="Calibri" panose="020F0502020204030204" pitchFamily="34" charset="0"/>
              <a:sym typeface="Alegreya Sans Medium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effectLst/>
                <a:latin typeface="Merriweather" panose="00000500000000000000" pitchFamily="2" charset="0"/>
                <a:ea typeface="Calibri" panose="020F0502020204030204" pitchFamily="34" charset="0"/>
              </a:rPr>
              <a:t>SQL </a:t>
            </a:r>
            <a:r>
              <a:rPr lang="en-US" sz="2000" dirty="0" err="1">
                <a:effectLst/>
                <a:latin typeface="Merriweather" panose="00000500000000000000" pitchFamily="2" charset="0"/>
                <a:ea typeface="Calibri" panose="020F0502020204030204" pitchFamily="34" charset="0"/>
              </a:rPr>
              <a:t>Workbend</a:t>
            </a:r>
            <a:endParaRPr lang="en-US" sz="2000" dirty="0">
              <a:effectLst/>
              <a:latin typeface="Merriweather" panose="00000500000000000000" pitchFamily="2" charset="0"/>
              <a:ea typeface="Calibri" panose="020F0502020204030204" pitchFamily="34" charset="0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effectLst/>
                <a:latin typeface="Merriweather" panose="00000500000000000000" pitchFamily="2" charset="0"/>
                <a:ea typeface="Calibri" panose="020F0502020204030204" pitchFamily="34" charset="0"/>
              </a:rPr>
              <a:t>My SQL</a:t>
            </a:r>
            <a:endParaRPr lang="en-US" sz="2000" dirty="0">
              <a:latin typeface="Merriweather" panose="00000500000000000000" pitchFamily="2" charset="0"/>
              <a:ea typeface="Calibri" panose="020F0502020204030204" pitchFamily="34" charset="0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effectLst/>
                <a:latin typeface="Merriweather" panose="00000500000000000000" pitchFamily="2" charset="0"/>
                <a:ea typeface="Calibri" panose="020F0502020204030204" pitchFamily="34" charset="0"/>
              </a:rPr>
              <a:t>Postman</a:t>
            </a:r>
            <a:endParaRPr sz="2000" b="0" i="0" u="none" strike="noStrike" cap="none" dirty="0">
              <a:solidFill>
                <a:srgbClr val="000000"/>
              </a:solidFill>
              <a:latin typeface="Merriweather" panose="00000500000000000000" pitchFamily="2" charset="0"/>
              <a:ea typeface="Alegreya Sans Medium"/>
              <a:cs typeface="Alegreya Sans Medium"/>
              <a:sym typeface="Alegreya Sans Medium"/>
            </a:endParaRPr>
          </a:p>
        </p:txBody>
      </p:sp>
      <p:cxnSp>
        <p:nvCxnSpPr>
          <p:cNvPr id="48" name="Google Shape;180;p18">
            <a:extLst>
              <a:ext uri="{FF2B5EF4-FFF2-40B4-BE49-F238E27FC236}">
                <a16:creationId xmlns:a16="http://schemas.microsoft.com/office/drawing/2014/main" id="{76AB9911-1F87-4A1A-AE1F-71A18C3FF96D}"/>
              </a:ext>
            </a:extLst>
          </p:cNvPr>
          <p:cNvCxnSpPr/>
          <p:nvPr/>
        </p:nvCxnSpPr>
        <p:spPr>
          <a:xfrm>
            <a:off x="0" y="7163535"/>
            <a:ext cx="18288000" cy="0"/>
          </a:xfrm>
          <a:prstGeom prst="straightConnector1">
            <a:avLst/>
          </a:prstGeom>
          <a:noFill/>
          <a:ln w="28575" cap="flat" cmpd="sng">
            <a:solidFill>
              <a:srgbClr val="CFC9B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9" name="Google Shape;184;p18">
            <a:extLst>
              <a:ext uri="{FF2B5EF4-FFF2-40B4-BE49-F238E27FC236}">
                <a16:creationId xmlns:a16="http://schemas.microsoft.com/office/drawing/2014/main" id="{8D985C30-1E54-4518-A9D2-5A6A15E3E11F}"/>
              </a:ext>
            </a:extLst>
          </p:cNvPr>
          <p:cNvSpPr txBox="1"/>
          <p:nvPr/>
        </p:nvSpPr>
        <p:spPr>
          <a:xfrm>
            <a:off x="2376387" y="7951315"/>
            <a:ext cx="2689884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20000"/>
              </a:lnSpc>
              <a:buSzPts val="2000"/>
            </a:pPr>
            <a:r>
              <a:rPr lang="en-US" sz="2000" dirty="0">
                <a:latin typeface="Merriweather" panose="00000500000000000000" pitchFamily="2" charset="0"/>
              </a:rPr>
              <a:t>Add, delete, edit product information, check orders, login, logout, register</a:t>
            </a:r>
            <a:endParaRPr sz="2000" b="0" i="0" u="none" strike="noStrike" cap="none" dirty="0">
              <a:solidFill>
                <a:srgbClr val="000000"/>
              </a:solidFill>
              <a:latin typeface="Merriweather" panose="00000500000000000000" pitchFamily="2" charset="0"/>
              <a:ea typeface="Alegreya Sans Medium"/>
              <a:cs typeface="Alegreya Sans Medium"/>
              <a:sym typeface="Alegreya Sans Medium"/>
            </a:endParaRPr>
          </a:p>
        </p:txBody>
      </p:sp>
      <p:grpSp>
        <p:nvGrpSpPr>
          <p:cNvPr id="50" name="Google Shape;197;p18">
            <a:extLst>
              <a:ext uri="{FF2B5EF4-FFF2-40B4-BE49-F238E27FC236}">
                <a16:creationId xmlns:a16="http://schemas.microsoft.com/office/drawing/2014/main" id="{924D084C-EFC9-4A90-807C-8AD3776E5966}"/>
              </a:ext>
            </a:extLst>
          </p:cNvPr>
          <p:cNvGrpSpPr/>
          <p:nvPr/>
        </p:nvGrpSpPr>
        <p:grpSpPr>
          <a:xfrm>
            <a:off x="4631896" y="6774266"/>
            <a:ext cx="672112" cy="675125"/>
            <a:chOff x="2008" y="0"/>
            <a:chExt cx="896149" cy="900166"/>
          </a:xfrm>
        </p:grpSpPr>
        <p:grpSp>
          <p:nvGrpSpPr>
            <p:cNvPr id="51" name="Google Shape;198;p18">
              <a:extLst>
                <a:ext uri="{FF2B5EF4-FFF2-40B4-BE49-F238E27FC236}">
                  <a16:creationId xmlns:a16="http://schemas.microsoft.com/office/drawing/2014/main" id="{6D3B76DE-7DDB-49D1-95C1-331ECFAE1BEC}"/>
                </a:ext>
              </a:extLst>
            </p:cNvPr>
            <p:cNvGrpSpPr/>
            <p:nvPr/>
          </p:nvGrpSpPr>
          <p:grpSpPr>
            <a:xfrm>
              <a:off x="2008" y="0"/>
              <a:ext cx="896149" cy="900166"/>
              <a:chOff x="1813" y="0"/>
              <a:chExt cx="809173" cy="812800"/>
            </a:xfrm>
          </p:grpSpPr>
          <p:sp>
            <p:nvSpPr>
              <p:cNvPr id="53" name="Google Shape;199;p18">
                <a:extLst>
                  <a:ext uri="{FF2B5EF4-FFF2-40B4-BE49-F238E27FC236}">
                    <a16:creationId xmlns:a16="http://schemas.microsoft.com/office/drawing/2014/main" id="{30AEEAF1-5567-46B5-8E50-0F99E909F996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 extrusionOk="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CFC9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200;p18">
                <a:extLst>
                  <a:ext uri="{FF2B5EF4-FFF2-40B4-BE49-F238E27FC236}">
                    <a16:creationId xmlns:a16="http://schemas.microsoft.com/office/drawing/2014/main" id="{68D3C561-51B8-46FA-A3C9-0F6C8E644245}"/>
                  </a:ext>
                </a:extLst>
              </p:cNvPr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63722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2" name="Google Shape;201;p18">
              <a:extLst>
                <a:ext uri="{FF2B5EF4-FFF2-40B4-BE49-F238E27FC236}">
                  <a16:creationId xmlns:a16="http://schemas.microsoft.com/office/drawing/2014/main" id="{C8102005-D39E-4FCA-88F6-C83EB6D4535D}"/>
                </a:ext>
              </a:extLst>
            </p:cNvPr>
            <p:cNvSpPr txBox="1"/>
            <p:nvPr/>
          </p:nvSpPr>
          <p:spPr>
            <a:xfrm>
              <a:off x="69299" y="196083"/>
              <a:ext cx="736200" cy="51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0" i="0" u="none" strike="noStrike" cap="none" dirty="0">
                  <a:solidFill>
                    <a:srgbClr val="0000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03</a:t>
              </a:r>
              <a:endParaRPr sz="14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sp>
        <p:nvSpPr>
          <p:cNvPr id="55" name="Google Shape;208;p18">
            <a:extLst>
              <a:ext uri="{FF2B5EF4-FFF2-40B4-BE49-F238E27FC236}">
                <a16:creationId xmlns:a16="http://schemas.microsoft.com/office/drawing/2014/main" id="{BDBD6CF3-9B93-4EDB-9DD0-E5A8C4F5BBCC}"/>
              </a:ext>
            </a:extLst>
          </p:cNvPr>
          <p:cNvSpPr txBox="1"/>
          <p:nvPr/>
        </p:nvSpPr>
        <p:spPr>
          <a:xfrm>
            <a:off x="4124972" y="6044642"/>
            <a:ext cx="3364800" cy="701731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bg2">
                <a:lumMod val="60000"/>
                <a:lumOff val="40000"/>
              </a:scheme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0000"/>
              </a:lnSpc>
              <a:buSzPts val="2500"/>
            </a:pPr>
            <a:r>
              <a:rPr lang="en-US" sz="2400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User Objects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6" name="Google Shape;182;p18">
            <a:extLst>
              <a:ext uri="{FF2B5EF4-FFF2-40B4-BE49-F238E27FC236}">
                <a16:creationId xmlns:a16="http://schemas.microsoft.com/office/drawing/2014/main" id="{E5F42203-A6CA-477F-BC6B-23937E7809D2}"/>
              </a:ext>
            </a:extLst>
          </p:cNvPr>
          <p:cNvSpPr txBox="1"/>
          <p:nvPr/>
        </p:nvSpPr>
        <p:spPr>
          <a:xfrm>
            <a:off x="3280512" y="7265769"/>
            <a:ext cx="1155228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Merriweather" panose="00000500000000000000" pitchFamily="2" charset="0"/>
                <a:ea typeface="Alegreya Sans Medium"/>
                <a:cs typeface="Alegreya Sans Medium"/>
                <a:sym typeface="Alegreya Sans Medium"/>
              </a:rPr>
              <a:t>Admin</a:t>
            </a:r>
            <a:endParaRPr sz="2400" b="0" i="0" u="none" strike="noStrike" cap="none" dirty="0">
              <a:solidFill>
                <a:srgbClr val="000000"/>
              </a:solidFill>
              <a:latin typeface="Merriweather" panose="00000500000000000000" pitchFamily="2" charset="0"/>
              <a:ea typeface="Alegreya Sans Medium"/>
              <a:cs typeface="Alegreya Sans Medium"/>
              <a:sym typeface="Alegreya Sans Medium"/>
            </a:endParaRPr>
          </a:p>
        </p:txBody>
      </p:sp>
      <p:sp>
        <p:nvSpPr>
          <p:cNvPr id="57" name="Google Shape;182;p18">
            <a:extLst>
              <a:ext uri="{FF2B5EF4-FFF2-40B4-BE49-F238E27FC236}">
                <a16:creationId xmlns:a16="http://schemas.microsoft.com/office/drawing/2014/main" id="{377276AD-D8CF-4101-89FA-775AD7D8B0EE}"/>
              </a:ext>
            </a:extLst>
          </p:cNvPr>
          <p:cNvSpPr txBox="1"/>
          <p:nvPr/>
        </p:nvSpPr>
        <p:spPr>
          <a:xfrm>
            <a:off x="5931565" y="7307511"/>
            <a:ext cx="1531672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400" dirty="0">
                <a:latin typeface="Merriweather" panose="00000500000000000000" pitchFamily="2" charset="0"/>
                <a:ea typeface="Alegreya Sans Medium"/>
                <a:cs typeface="Alegreya Sans Medium"/>
                <a:sym typeface="Alegreya Sans Medium"/>
              </a:rPr>
              <a:t>Customer</a:t>
            </a:r>
            <a:endParaRPr sz="2400" b="0" i="0" u="none" strike="noStrike" cap="none" dirty="0">
              <a:solidFill>
                <a:srgbClr val="000000"/>
              </a:solidFill>
              <a:latin typeface="Merriweather" panose="00000500000000000000" pitchFamily="2" charset="0"/>
              <a:ea typeface="Alegreya Sans Medium"/>
              <a:cs typeface="Alegreya Sans Medium"/>
              <a:sym typeface="Alegreya Sans Medium"/>
            </a:endParaRPr>
          </a:p>
        </p:txBody>
      </p:sp>
      <p:sp>
        <p:nvSpPr>
          <p:cNvPr id="58" name="Google Shape;184;p18">
            <a:extLst>
              <a:ext uri="{FF2B5EF4-FFF2-40B4-BE49-F238E27FC236}">
                <a16:creationId xmlns:a16="http://schemas.microsoft.com/office/drawing/2014/main" id="{09DABD29-F648-4C98-A8A1-2FDA804DE5BD}"/>
              </a:ext>
            </a:extLst>
          </p:cNvPr>
          <p:cNvSpPr txBox="1"/>
          <p:nvPr/>
        </p:nvSpPr>
        <p:spPr>
          <a:xfrm>
            <a:off x="5807372" y="7941364"/>
            <a:ext cx="2689884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latin typeface="Merriweather" panose="00000500000000000000" pitchFamily="2" charset="0"/>
                <a:ea typeface="Calibri" panose="020F0502020204030204" pitchFamily="34" charset="0"/>
              </a:rPr>
              <a:t>V</a:t>
            </a:r>
            <a:r>
              <a:rPr lang="en-US" sz="2000" dirty="0">
                <a:effectLst/>
                <a:latin typeface="Merriweather" panose="00000500000000000000" pitchFamily="2" charset="0"/>
                <a:ea typeface="Calibri" panose="020F0502020204030204" pitchFamily="34" charset="0"/>
              </a:rPr>
              <a:t>iew products, add products to cart, place an order</a:t>
            </a:r>
            <a:endParaRPr sz="2000" b="0" i="0" u="none" strike="noStrike" cap="none" dirty="0">
              <a:solidFill>
                <a:srgbClr val="000000"/>
              </a:solidFill>
              <a:latin typeface="Merriweather" panose="00000500000000000000" pitchFamily="2" charset="0"/>
              <a:ea typeface="Alegreya Sans Medium"/>
              <a:cs typeface="Alegreya Sans Medium"/>
              <a:sym typeface="Alegreya Sans Medium"/>
            </a:endParaRPr>
          </a:p>
        </p:txBody>
      </p:sp>
      <p:grpSp>
        <p:nvGrpSpPr>
          <p:cNvPr id="59" name="Google Shape;197;p18">
            <a:extLst>
              <a:ext uri="{FF2B5EF4-FFF2-40B4-BE49-F238E27FC236}">
                <a16:creationId xmlns:a16="http://schemas.microsoft.com/office/drawing/2014/main" id="{4FFA1253-E3C6-40C6-89E7-C7160DE5930A}"/>
              </a:ext>
            </a:extLst>
          </p:cNvPr>
          <p:cNvGrpSpPr/>
          <p:nvPr/>
        </p:nvGrpSpPr>
        <p:grpSpPr>
          <a:xfrm>
            <a:off x="13408189" y="6691700"/>
            <a:ext cx="672112" cy="675125"/>
            <a:chOff x="2008" y="0"/>
            <a:chExt cx="896149" cy="900166"/>
          </a:xfrm>
        </p:grpSpPr>
        <p:grpSp>
          <p:nvGrpSpPr>
            <p:cNvPr id="60" name="Google Shape;198;p18">
              <a:extLst>
                <a:ext uri="{FF2B5EF4-FFF2-40B4-BE49-F238E27FC236}">
                  <a16:creationId xmlns:a16="http://schemas.microsoft.com/office/drawing/2014/main" id="{927965C7-DE97-4F90-9537-13A1068B7653}"/>
                </a:ext>
              </a:extLst>
            </p:cNvPr>
            <p:cNvGrpSpPr/>
            <p:nvPr/>
          </p:nvGrpSpPr>
          <p:grpSpPr>
            <a:xfrm>
              <a:off x="2008" y="0"/>
              <a:ext cx="896149" cy="900166"/>
              <a:chOff x="1813" y="0"/>
              <a:chExt cx="809173" cy="812800"/>
            </a:xfrm>
          </p:grpSpPr>
          <p:sp>
            <p:nvSpPr>
              <p:cNvPr id="62" name="Google Shape;199;p18">
                <a:extLst>
                  <a:ext uri="{FF2B5EF4-FFF2-40B4-BE49-F238E27FC236}">
                    <a16:creationId xmlns:a16="http://schemas.microsoft.com/office/drawing/2014/main" id="{8CBF7C44-72A9-4B87-BA00-098C0B73B604}"/>
                  </a:ext>
                </a:extLst>
              </p:cNvPr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 extrusionOk="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CFC9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200;p18">
                <a:extLst>
                  <a:ext uri="{FF2B5EF4-FFF2-40B4-BE49-F238E27FC236}">
                    <a16:creationId xmlns:a16="http://schemas.microsoft.com/office/drawing/2014/main" id="{CDF1BF51-FB59-45BD-B610-C31483810525}"/>
                  </a:ext>
                </a:extLst>
              </p:cNvPr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63722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1" name="Google Shape;201;p18">
              <a:extLst>
                <a:ext uri="{FF2B5EF4-FFF2-40B4-BE49-F238E27FC236}">
                  <a16:creationId xmlns:a16="http://schemas.microsoft.com/office/drawing/2014/main" id="{C0DE58B3-E7E3-4FF7-98F5-70505EED7A7F}"/>
                </a:ext>
              </a:extLst>
            </p:cNvPr>
            <p:cNvSpPr txBox="1"/>
            <p:nvPr/>
          </p:nvSpPr>
          <p:spPr>
            <a:xfrm>
              <a:off x="69299" y="196083"/>
              <a:ext cx="736200" cy="6155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0" i="0" u="none" strike="noStrike" cap="none" dirty="0">
                  <a:solidFill>
                    <a:srgbClr val="0000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04</a:t>
              </a:r>
              <a:endParaRPr sz="1400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sp>
        <p:nvSpPr>
          <p:cNvPr id="64" name="Google Shape;208;p18">
            <a:extLst>
              <a:ext uri="{FF2B5EF4-FFF2-40B4-BE49-F238E27FC236}">
                <a16:creationId xmlns:a16="http://schemas.microsoft.com/office/drawing/2014/main" id="{C637246E-BF35-45D4-B85B-EE927A99D3FE}"/>
              </a:ext>
            </a:extLst>
          </p:cNvPr>
          <p:cNvSpPr txBox="1"/>
          <p:nvPr/>
        </p:nvSpPr>
        <p:spPr>
          <a:xfrm>
            <a:off x="13386184" y="5957901"/>
            <a:ext cx="1755625" cy="701731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bg2">
                <a:lumMod val="60000"/>
                <a:lumOff val="40000"/>
              </a:scheme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0000"/>
              </a:lnSpc>
              <a:buSzPts val="2500"/>
            </a:pPr>
            <a:r>
              <a:rPr lang="en-US" sz="2400" dirty="0"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Link</a:t>
            </a:r>
            <a:r>
              <a:rPr lang="en-US" sz="2400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53A8E13-47AC-4C81-B167-9C6A55568244}"/>
              </a:ext>
            </a:extLst>
          </p:cNvPr>
          <p:cNvSpPr txBox="1"/>
          <p:nvPr/>
        </p:nvSpPr>
        <p:spPr>
          <a:xfrm>
            <a:off x="9288117" y="7450248"/>
            <a:ext cx="7885457" cy="23605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Link web: </a:t>
            </a:r>
            <a:r>
              <a:rPr lang="en-US" sz="2000" u="sng" dirty="0">
                <a:solidFill>
                  <a:srgbClr val="0000FF"/>
                </a:solidFill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https://ngochai.shop/</a:t>
            </a:r>
            <a:endParaRPr lang="en-US" sz="2000" dirty="0">
              <a:effectLst/>
              <a:latin typeface="Merriweather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Link manager: </a:t>
            </a:r>
            <a:r>
              <a:rPr lang="en-US" sz="2000" dirty="0"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http://admin.levanphuc.asia</a:t>
            </a:r>
            <a:r>
              <a:rPr lang="en-US" sz="2000" dirty="0"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2000" dirty="0">
              <a:effectLst/>
              <a:latin typeface="Merriweather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Link API doc: </a:t>
            </a:r>
            <a:r>
              <a:rPr lang="en-US" sz="2000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https://www.postman.com/interstellar-resonance-778535/workspace/api-apple-store</a:t>
            </a:r>
            <a:endParaRPr lang="en-US" sz="2000" dirty="0">
              <a:effectLst/>
              <a:latin typeface="Merriweather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Link server: </a:t>
            </a:r>
            <a:r>
              <a:rPr lang="en-US" sz="2000" dirty="0"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https://api.levanphuc.asia</a:t>
            </a:r>
            <a:r>
              <a:rPr lang="en-US" sz="2000" dirty="0"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R="0" lvl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2000" dirty="0">
              <a:effectLst/>
              <a:latin typeface="Merriweather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805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" grpId="0"/>
      <p:bldP spid="183" grpId="0"/>
      <p:bldP spid="36" grpId="0"/>
      <p:bldP spid="49" grpId="0"/>
      <p:bldP spid="56" grpId="0"/>
      <p:bldP spid="57" grpId="0"/>
      <p:bldP spid="58" grpId="0"/>
      <p:bldP spid="6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40"/>
          <p:cNvSpPr txBox="1"/>
          <p:nvPr/>
        </p:nvSpPr>
        <p:spPr>
          <a:xfrm>
            <a:off x="6528346" y="2061928"/>
            <a:ext cx="3893268" cy="1144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20000"/>
              </a:lnSpc>
              <a:buSzPts val="2000"/>
            </a:pPr>
            <a:r>
              <a:rPr lang="en-US" sz="2400" dirty="0">
                <a:solidFill>
                  <a:srgbClr val="202122"/>
                </a:solidFill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Customers will know you more and more widely</a:t>
            </a:r>
            <a:endParaRPr lang="en-US" sz="2400" dirty="0">
              <a:effectLst/>
              <a:latin typeface="Merriweather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40" name="Google Shape;640;p40"/>
          <p:cNvSpPr txBox="1"/>
          <p:nvPr/>
        </p:nvSpPr>
        <p:spPr>
          <a:xfrm>
            <a:off x="6344445" y="7732748"/>
            <a:ext cx="4193708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400" dirty="0">
                <a:solidFill>
                  <a:srgbClr val="202122"/>
                </a:solidFill>
                <a:effectLst/>
                <a:latin typeface="Merriweather" panose="00000500000000000000" pitchFamily="2" charset="0"/>
                <a:ea typeface="Calibri" panose="020F0502020204030204" pitchFamily="34" charset="0"/>
              </a:rPr>
              <a:t>Create a competitive advantage over competitors</a:t>
            </a:r>
            <a:endParaRPr sz="2400" b="0" i="0" u="none" strike="noStrike" cap="none" dirty="0">
              <a:solidFill>
                <a:srgbClr val="000000"/>
              </a:solidFill>
              <a:latin typeface="Merriweather" panose="00000500000000000000" pitchFamily="2" charset="0"/>
              <a:ea typeface="Merriweather"/>
              <a:cs typeface="Merriweather"/>
              <a:sym typeface="Merriweather"/>
            </a:endParaRPr>
          </a:p>
        </p:txBody>
      </p:sp>
      <p:sp>
        <p:nvSpPr>
          <p:cNvPr id="643" name="Google Shape;643;p40"/>
          <p:cNvSpPr txBox="1"/>
          <p:nvPr/>
        </p:nvSpPr>
        <p:spPr>
          <a:xfrm>
            <a:off x="11388373" y="2032852"/>
            <a:ext cx="5681288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400" dirty="0">
                <a:solidFill>
                  <a:srgbClr val="202122"/>
                </a:solidFill>
                <a:effectLst/>
                <a:latin typeface="Merriweather" panose="00000500000000000000" pitchFamily="2" charset="0"/>
                <a:ea typeface="Calibri" panose="020F0502020204030204" pitchFamily="34" charset="0"/>
              </a:rPr>
              <a:t>Designing a mobile phone sales website will help you sell more goods</a:t>
            </a:r>
            <a:endParaRPr sz="2400" b="0" i="0" u="none" strike="noStrike" cap="none" dirty="0">
              <a:solidFill>
                <a:srgbClr val="000000"/>
              </a:solidFill>
              <a:latin typeface="Merriweather" panose="00000500000000000000" pitchFamily="2" charset="0"/>
              <a:ea typeface="Merriweather"/>
              <a:cs typeface="Merriweather"/>
              <a:sym typeface="Merriweather"/>
            </a:endParaRPr>
          </a:p>
        </p:txBody>
      </p:sp>
      <p:sp>
        <p:nvSpPr>
          <p:cNvPr id="646" name="Google Shape;646;p40"/>
          <p:cNvSpPr txBox="1"/>
          <p:nvPr/>
        </p:nvSpPr>
        <p:spPr>
          <a:xfrm>
            <a:off x="12071592" y="7732748"/>
            <a:ext cx="4499636" cy="1144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20000"/>
              </a:lnSpc>
              <a:buSzPts val="2000"/>
            </a:pPr>
            <a:r>
              <a:rPr lang="en-US" sz="2400" dirty="0">
                <a:solidFill>
                  <a:srgbClr val="202122"/>
                </a:solidFill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Increase brand reputation and instill trust in customers</a:t>
            </a:r>
            <a:endParaRPr lang="en-US" sz="2400" dirty="0">
              <a:effectLst/>
              <a:latin typeface="Merriweather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651" name="Google Shape;651;p40"/>
          <p:cNvCxnSpPr/>
          <p:nvPr/>
        </p:nvCxnSpPr>
        <p:spPr>
          <a:xfrm>
            <a:off x="6329932" y="3095374"/>
            <a:ext cx="3865227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52" name="Google Shape;652;p40"/>
          <p:cNvCxnSpPr/>
          <p:nvPr/>
        </p:nvCxnSpPr>
        <p:spPr>
          <a:xfrm>
            <a:off x="6329932" y="8730626"/>
            <a:ext cx="3865227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53" name="Google Shape;653;p40"/>
          <p:cNvCxnSpPr/>
          <p:nvPr/>
        </p:nvCxnSpPr>
        <p:spPr>
          <a:xfrm>
            <a:off x="12071592" y="3095374"/>
            <a:ext cx="3865227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54" name="Google Shape;654;p40"/>
          <p:cNvCxnSpPr/>
          <p:nvPr/>
        </p:nvCxnSpPr>
        <p:spPr>
          <a:xfrm>
            <a:off x="12071592" y="8730626"/>
            <a:ext cx="3865227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55" name="Google Shape;655;p40"/>
          <p:cNvPicPr preferRelativeResize="0"/>
          <p:nvPr/>
        </p:nvPicPr>
        <p:blipFill rotWithShape="1">
          <a:blip r:embed="rId3">
            <a:alphaModFix/>
          </a:blip>
          <a:srcRect l="34253" r="34253" b="15758"/>
          <a:stretch/>
        </p:blipFill>
        <p:spPr>
          <a:xfrm>
            <a:off x="0" y="0"/>
            <a:ext cx="5127543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6" name="Google Shape;656;p40"/>
          <p:cNvCxnSpPr/>
          <p:nvPr/>
        </p:nvCxnSpPr>
        <p:spPr>
          <a:xfrm rot="-5400000">
            <a:off x="12030075" y="5129213"/>
            <a:ext cx="10287000" cy="0"/>
          </a:xfrm>
          <a:prstGeom prst="straightConnector1">
            <a:avLst/>
          </a:prstGeom>
          <a:noFill/>
          <a:ln w="28575" cap="flat" cmpd="sng">
            <a:solidFill>
              <a:srgbClr val="CFC9BD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657" name="Google Shape;657;p40"/>
          <p:cNvGrpSpPr/>
          <p:nvPr/>
        </p:nvGrpSpPr>
        <p:grpSpPr>
          <a:xfrm>
            <a:off x="17626486" y="741254"/>
            <a:ext cx="276975" cy="8804393"/>
            <a:chOff x="24401" y="0"/>
            <a:chExt cx="369300" cy="11739191"/>
          </a:xfrm>
        </p:grpSpPr>
        <p:sp>
          <p:nvSpPr>
            <p:cNvPr id="658" name="Google Shape;658;p40"/>
            <p:cNvSpPr txBox="1"/>
            <p:nvPr/>
          </p:nvSpPr>
          <p:spPr>
            <a:xfrm rot="5400000">
              <a:off x="-1273999" y="10071491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PAGE NUMBER</a:t>
              </a:r>
              <a:endParaRPr sz="1400" b="0" i="0" u="none" strike="noStrike" cap="non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  <p:sp>
          <p:nvSpPr>
            <p:cNvPr id="659" name="Google Shape;659;p40"/>
            <p:cNvSpPr txBox="1"/>
            <p:nvPr/>
          </p:nvSpPr>
          <p:spPr>
            <a:xfrm rot="5400000">
              <a:off x="-1273999" y="1298400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PROJECT TIMELINE</a:t>
              </a:r>
              <a:endParaRPr sz="1400" b="0" i="0" u="none" strike="noStrike" cap="non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sp>
        <p:nvSpPr>
          <p:cNvPr id="27" name="Google Shape;566;p36">
            <a:extLst>
              <a:ext uri="{FF2B5EF4-FFF2-40B4-BE49-F238E27FC236}">
                <a16:creationId xmlns:a16="http://schemas.microsoft.com/office/drawing/2014/main" id="{C022C5F7-EB81-42C3-AFF3-5ABA413E6939}"/>
              </a:ext>
            </a:extLst>
          </p:cNvPr>
          <p:cNvSpPr txBox="1"/>
          <p:nvPr/>
        </p:nvSpPr>
        <p:spPr>
          <a:xfrm>
            <a:off x="6636249" y="184462"/>
            <a:ext cx="9028620" cy="1981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37000"/>
              </a:lnSpc>
              <a:buSzPts val="6500"/>
            </a:pPr>
            <a:r>
              <a:rPr lang="en-US" sz="4000" b="1" dirty="0">
                <a:solidFill>
                  <a:schemeClr val="tx1"/>
                </a:solidFill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4000" b="1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The Reason </a:t>
            </a:r>
            <a:r>
              <a:rPr lang="en-US" sz="4000" b="1" dirty="0"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</a:t>
            </a:r>
            <a:r>
              <a:rPr lang="en-US" sz="4000" b="1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or </a:t>
            </a:r>
            <a:r>
              <a:rPr lang="en-US" sz="4000" b="1" dirty="0"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en-US" sz="4000" b="1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aking </a:t>
            </a:r>
            <a:r>
              <a:rPr lang="en-US" sz="4000" b="1" dirty="0"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4000" b="1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he </a:t>
            </a:r>
            <a:r>
              <a:rPr lang="en-US" sz="4000" b="1" dirty="0"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4000" b="1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opic</a:t>
            </a:r>
            <a:endParaRPr lang="en-US" sz="4000" b="1" dirty="0">
              <a:solidFill>
                <a:schemeClr val="tx1"/>
              </a:solidFill>
              <a:latin typeface="Merriweather" panose="00000500000000000000" pitchFamily="2" charset="0"/>
              <a:ea typeface="Open Sans"/>
              <a:cs typeface="Open Sans"/>
              <a:sym typeface="Open Sans"/>
            </a:endParaRPr>
          </a:p>
          <a:p>
            <a:pPr algn="ctr">
              <a:lnSpc>
                <a:spcPct val="137000"/>
              </a:lnSpc>
              <a:buSzPts val="6500"/>
            </a:pPr>
            <a:endParaRPr lang="en-US" sz="4000" b="1" dirty="0">
              <a:solidFill>
                <a:schemeClr val="tx1"/>
              </a:solidFill>
              <a:effectLst/>
              <a:latin typeface="Merriweather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ctr" rtl="0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0" name="Google Shape;640;p40">
            <a:extLst>
              <a:ext uri="{FF2B5EF4-FFF2-40B4-BE49-F238E27FC236}">
                <a16:creationId xmlns:a16="http://schemas.microsoft.com/office/drawing/2014/main" id="{956BF83A-FE8D-4D81-8010-1EAE1888850A}"/>
              </a:ext>
            </a:extLst>
          </p:cNvPr>
          <p:cNvSpPr txBox="1"/>
          <p:nvPr/>
        </p:nvSpPr>
        <p:spPr>
          <a:xfrm>
            <a:off x="6344445" y="5322751"/>
            <a:ext cx="4372208" cy="701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0000"/>
              </a:lnSpc>
              <a:buSzPts val="2000"/>
            </a:pPr>
            <a:r>
              <a:rPr lang="en-US" sz="2400" dirty="0">
                <a:solidFill>
                  <a:srgbClr val="202122"/>
                </a:solidFill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Cost savings for beginners</a:t>
            </a:r>
            <a:endParaRPr lang="en-US" sz="2400" dirty="0">
              <a:effectLst/>
              <a:latin typeface="Merriweather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31" name="Google Shape;652;p40">
            <a:extLst>
              <a:ext uri="{FF2B5EF4-FFF2-40B4-BE49-F238E27FC236}">
                <a16:creationId xmlns:a16="http://schemas.microsoft.com/office/drawing/2014/main" id="{378E9DE9-A932-463C-ADBE-2DBBA30F12FD}"/>
              </a:ext>
            </a:extLst>
          </p:cNvPr>
          <p:cNvCxnSpPr/>
          <p:nvPr/>
        </p:nvCxnSpPr>
        <p:spPr>
          <a:xfrm>
            <a:off x="6329931" y="5913000"/>
            <a:ext cx="3865227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" name="Google Shape;654;p40">
            <a:extLst>
              <a:ext uri="{FF2B5EF4-FFF2-40B4-BE49-F238E27FC236}">
                <a16:creationId xmlns:a16="http://schemas.microsoft.com/office/drawing/2014/main" id="{4E9D7F30-9B0F-4197-9D9C-B345972CA193}"/>
              </a:ext>
            </a:extLst>
          </p:cNvPr>
          <p:cNvCxnSpPr/>
          <p:nvPr/>
        </p:nvCxnSpPr>
        <p:spPr>
          <a:xfrm>
            <a:off x="12053009" y="5927797"/>
            <a:ext cx="3865227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" name="Google Shape;646;p40">
            <a:extLst>
              <a:ext uri="{FF2B5EF4-FFF2-40B4-BE49-F238E27FC236}">
                <a16:creationId xmlns:a16="http://schemas.microsoft.com/office/drawing/2014/main" id="{F7A96CCD-5AE8-4E3B-9FE7-01818F0B1F96}"/>
              </a:ext>
            </a:extLst>
          </p:cNvPr>
          <p:cNvSpPr txBox="1"/>
          <p:nvPr/>
        </p:nvSpPr>
        <p:spPr>
          <a:xfrm>
            <a:off x="12053009" y="4941096"/>
            <a:ext cx="4246533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400" dirty="0">
                <a:solidFill>
                  <a:srgbClr val="202122"/>
                </a:solidFill>
                <a:effectLst/>
                <a:latin typeface="Merriweather" panose="00000500000000000000" pitchFamily="2" charset="0"/>
                <a:ea typeface="Calibri" panose="020F0502020204030204" pitchFamily="34" charset="0"/>
              </a:rPr>
              <a:t>Safe business against unexpected risks</a:t>
            </a:r>
            <a:endParaRPr sz="2400" b="0" i="0" u="none" strike="noStrike" cap="none" dirty="0">
              <a:solidFill>
                <a:srgbClr val="000000"/>
              </a:solidFill>
              <a:latin typeface="Merriweather" panose="00000500000000000000" pitchFamily="2" charset="0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675947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6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6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6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6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7" grpId="0"/>
      <p:bldP spid="640" grpId="0"/>
      <p:bldP spid="643" grpId="0"/>
      <p:bldP spid="646" grpId="0"/>
      <p:bldP spid="30" grpId="0"/>
      <p:bldP spid="3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26"/>
          <p:cNvPicPr preferRelativeResize="0"/>
          <p:nvPr/>
        </p:nvPicPr>
        <p:blipFill rotWithShape="1">
          <a:blip r:embed="rId3">
            <a:alphaModFix/>
          </a:blip>
          <a:srcRect l="21922" t="3254" r="5123" b="6030"/>
          <a:stretch/>
        </p:blipFill>
        <p:spPr>
          <a:xfrm>
            <a:off x="372446" y="2057401"/>
            <a:ext cx="9660707" cy="7809281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26"/>
          <p:cNvSpPr txBox="1"/>
          <p:nvPr/>
        </p:nvSpPr>
        <p:spPr>
          <a:xfrm>
            <a:off x="589549" y="8229599"/>
            <a:ext cx="9226500" cy="1491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000" b="1" dirty="0">
                <a:solidFill>
                  <a:schemeClr val="tx1"/>
                </a:solidFill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Objectives Of </a:t>
            </a:r>
            <a:r>
              <a:rPr lang="en-US" sz="6000" b="1" dirty="0">
                <a:solidFill>
                  <a:schemeClr val="tx1"/>
                </a:solidFill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6000" b="1" dirty="0">
                <a:solidFill>
                  <a:schemeClr val="tx1"/>
                </a:solidFill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he </a:t>
            </a:r>
            <a:r>
              <a:rPr lang="en-US" sz="6000" b="1" dirty="0">
                <a:solidFill>
                  <a:schemeClr val="tx1"/>
                </a:solidFill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6000" b="1" dirty="0">
                <a:solidFill>
                  <a:schemeClr val="tx1"/>
                </a:solidFill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opic</a:t>
            </a:r>
          </a:p>
          <a:p>
            <a:pPr marL="0" marR="0" lvl="0" indent="0" algn="l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grpSp>
        <p:nvGrpSpPr>
          <p:cNvPr id="395" name="Google Shape;395;p26"/>
          <p:cNvGrpSpPr/>
          <p:nvPr/>
        </p:nvGrpSpPr>
        <p:grpSpPr>
          <a:xfrm>
            <a:off x="12567137" y="2797901"/>
            <a:ext cx="5043025" cy="648088"/>
            <a:chOff x="12572923" y="5143499"/>
            <a:chExt cx="3791642" cy="648088"/>
          </a:xfrm>
        </p:grpSpPr>
        <p:cxnSp>
          <p:nvCxnSpPr>
            <p:cNvPr id="396" name="Google Shape;396;p26"/>
            <p:cNvCxnSpPr/>
            <p:nvPr/>
          </p:nvCxnSpPr>
          <p:spPr>
            <a:xfrm>
              <a:off x="12572923" y="5143499"/>
              <a:ext cx="3791642" cy="0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98" name="Google Shape;398;p26"/>
            <p:cNvSpPr txBox="1"/>
            <p:nvPr/>
          </p:nvSpPr>
          <p:spPr>
            <a:xfrm>
              <a:off x="12591973" y="5385322"/>
              <a:ext cx="3364800" cy="4062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200" dirty="0">
                  <a:solidFill>
                    <a:srgbClr val="202122"/>
                  </a:solidFill>
                  <a:effectLst/>
                  <a:latin typeface="Merriweather" panose="00000500000000000000" pitchFamily="2" charset="0"/>
                  <a:ea typeface="Calibri" panose="020F0502020204030204" pitchFamily="34" charset="0"/>
                </a:rPr>
                <a:t>Manage purchase order</a:t>
              </a:r>
              <a:r>
                <a:rPr lang="en-US" sz="2200" b="0" i="0" u="none" strike="noStrike" cap="none" dirty="0">
                  <a:solidFill>
                    <a:srgbClr val="000000"/>
                  </a:solidFill>
                  <a:latin typeface="Merriweather" panose="00000500000000000000" pitchFamily="2" charset="0"/>
                  <a:ea typeface="Alegreya Sans Medium"/>
                  <a:cs typeface="Alegreya Sans Medium"/>
                  <a:sym typeface="Alegreya Sans Medium"/>
                </a:rPr>
                <a:t>.</a:t>
              </a:r>
              <a:endParaRPr sz="2200" b="0" i="0" u="none" strike="noStrike" cap="none" dirty="0">
                <a:solidFill>
                  <a:srgbClr val="000000"/>
                </a:solidFill>
                <a:latin typeface="Merriweather" panose="00000500000000000000" pitchFamily="2" charset="0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grpSp>
        <p:nvGrpSpPr>
          <p:cNvPr id="399" name="Google Shape;399;p26"/>
          <p:cNvGrpSpPr/>
          <p:nvPr/>
        </p:nvGrpSpPr>
        <p:grpSpPr>
          <a:xfrm>
            <a:off x="12602948" y="4024542"/>
            <a:ext cx="5043025" cy="1846331"/>
            <a:chOff x="12572923" y="8384567"/>
            <a:chExt cx="3791642" cy="1846331"/>
          </a:xfrm>
        </p:grpSpPr>
        <p:cxnSp>
          <p:nvCxnSpPr>
            <p:cNvPr id="400" name="Google Shape;400;p26"/>
            <p:cNvCxnSpPr/>
            <p:nvPr/>
          </p:nvCxnSpPr>
          <p:spPr>
            <a:xfrm>
              <a:off x="12572923" y="8384567"/>
              <a:ext cx="3791642" cy="0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02" name="Google Shape;402;p26"/>
            <p:cNvSpPr txBox="1"/>
            <p:nvPr/>
          </p:nvSpPr>
          <p:spPr>
            <a:xfrm>
              <a:off x="12591973" y="8605838"/>
              <a:ext cx="3364800" cy="16250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200" b="0" i="0" u="none" strike="noStrike" cap="none" dirty="0">
                  <a:solidFill>
                    <a:srgbClr val="000000"/>
                  </a:solidFill>
                  <a:latin typeface="Merriweather" panose="00000500000000000000" pitchFamily="2" charset="0"/>
                  <a:ea typeface="Alegreya Sans Medium"/>
                  <a:cs typeface="Alegreya Sans Medium"/>
                  <a:sym typeface="Alegreya Sans Medium"/>
                </a:rPr>
                <a:t>The bill history can be retrieved promptly. And reports will be generated based on different criteria’s.</a:t>
              </a:r>
              <a:endParaRPr sz="2200" b="0" i="0" u="none" strike="noStrike" cap="none" dirty="0">
                <a:solidFill>
                  <a:srgbClr val="000000"/>
                </a:solidFill>
                <a:latin typeface="Merriweather" panose="00000500000000000000" pitchFamily="2" charset="0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sp>
        <p:nvSpPr>
          <p:cNvPr id="404" name="Google Shape;404;p26"/>
          <p:cNvSpPr txBox="1"/>
          <p:nvPr/>
        </p:nvSpPr>
        <p:spPr>
          <a:xfrm>
            <a:off x="11335140" y="2473356"/>
            <a:ext cx="121260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0" i="0" u="none" strike="noStrike" cap="none" dirty="0">
                <a:solidFill>
                  <a:srgbClr val="CFC9BD"/>
                </a:solidFill>
                <a:latin typeface="Merriweather"/>
                <a:ea typeface="Merriweather"/>
                <a:cs typeface="Merriweather"/>
                <a:sym typeface="Merriweather"/>
              </a:rPr>
              <a:t>02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05" name="Google Shape;405;p26"/>
          <p:cNvSpPr txBox="1"/>
          <p:nvPr/>
        </p:nvSpPr>
        <p:spPr>
          <a:xfrm>
            <a:off x="11317230" y="3740984"/>
            <a:ext cx="121260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0" i="0" u="none" strike="noStrike" cap="none" dirty="0">
                <a:solidFill>
                  <a:srgbClr val="CFC9BD"/>
                </a:solidFill>
                <a:latin typeface="Merriweather"/>
                <a:ea typeface="Merriweather"/>
                <a:cs typeface="Merriweather"/>
                <a:sym typeface="Merriweather"/>
              </a:rPr>
              <a:t>03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406" name="Google Shape;406;p26"/>
          <p:cNvCxnSpPr/>
          <p:nvPr/>
        </p:nvCxnSpPr>
        <p:spPr>
          <a:xfrm rot="-5400000">
            <a:off x="12030075" y="5129213"/>
            <a:ext cx="10287000" cy="0"/>
          </a:xfrm>
          <a:prstGeom prst="straightConnector1">
            <a:avLst/>
          </a:prstGeom>
          <a:noFill/>
          <a:ln w="28575" cap="flat" cmpd="sng">
            <a:solidFill>
              <a:srgbClr val="CFC9B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50C53A4-6698-4C1D-B7FF-62F19F5B9FFB}"/>
              </a:ext>
            </a:extLst>
          </p:cNvPr>
          <p:cNvSpPr txBox="1"/>
          <p:nvPr/>
        </p:nvSpPr>
        <p:spPr>
          <a:xfrm>
            <a:off x="-189057" y="662230"/>
            <a:ext cx="1044941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Merriweather" panose="00000500000000000000" pitchFamily="2" charset="0"/>
              </a:rPr>
              <a:t>Objective of the system is to cover all events that are related to Apple shopping online. Events, which are aimed to cover in this system, are: </a:t>
            </a:r>
          </a:p>
        </p:txBody>
      </p:sp>
      <p:grpSp>
        <p:nvGrpSpPr>
          <p:cNvPr id="21" name="Google Shape;391;p26">
            <a:extLst>
              <a:ext uri="{FF2B5EF4-FFF2-40B4-BE49-F238E27FC236}">
                <a16:creationId xmlns:a16="http://schemas.microsoft.com/office/drawing/2014/main" id="{BFA90109-4956-4ED9-BB81-3032F39CA75F}"/>
              </a:ext>
            </a:extLst>
          </p:cNvPr>
          <p:cNvGrpSpPr/>
          <p:nvPr/>
        </p:nvGrpSpPr>
        <p:grpSpPr>
          <a:xfrm>
            <a:off x="12560005" y="1040083"/>
            <a:ext cx="5043025" cy="1017318"/>
            <a:chOff x="12572923" y="1610160"/>
            <a:chExt cx="3791642" cy="1017318"/>
          </a:xfrm>
        </p:grpSpPr>
        <p:cxnSp>
          <p:nvCxnSpPr>
            <p:cNvPr id="22" name="Google Shape;392;p26">
              <a:extLst>
                <a:ext uri="{FF2B5EF4-FFF2-40B4-BE49-F238E27FC236}">
                  <a16:creationId xmlns:a16="http://schemas.microsoft.com/office/drawing/2014/main" id="{86212F97-3CBF-41F6-BA1B-A0B610341D4A}"/>
                </a:ext>
              </a:extLst>
            </p:cNvPr>
            <p:cNvCxnSpPr/>
            <p:nvPr/>
          </p:nvCxnSpPr>
          <p:spPr>
            <a:xfrm>
              <a:off x="12572923" y="1610160"/>
              <a:ext cx="3791642" cy="0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3" name="Google Shape;394;p26">
              <a:extLst>
                <a:ext uri="{FF2B5EF4-FFF2-40B4-BE49-F238E27FC236}">
                  <a16:creationId xmlns:a16="http://schemas.microsoft.com/office/drawing/2014/main" id="{FB42819A-1FC0-480E-8F44-5C0EF4AD1D5A}"/>
                </a:ext>
              </a:extLst>
            </p:cNvPr>
            <p:cNvSpPr txBox="1"/>
            <p:nvPr/>
          </p:nvSpPr>
          <p:spPr>
            <a:xfrm>
              <a:off x="12591973" y="1814948"/>
              <a:ext cx="3364800" cy="8125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200" dirty="0">
                  <a:latin typeface="Merriweather" panose="00000500000000000000" pitchFamily="2" charset="0"/>
                  <a:ea typeface="Alegreya Sans Medium"/>
                  <a:cs typeface="Alegreya Sans Medium"/>
                  <a:sym typeface="Alegreya Sans Medium"/>
                </a:rPr>
                <a:t>M</a:t>
              </a:r>
              <a:r>
                <a:rPr lang="en-US" sz="2200" b="0" i="0" u="none" strike="noStrike" cap="none" dirty="0">
                  <a:solidFill>
                    <a:srgbClr val="000000"/>
                  </a:solidFill>
                  <a:latin typeface="Merriweather" panose="00000500000000000000" pitchFamily="2" charset="0"/>
                  <a:ea typeface="Alegreya Sans Medium"/>
                  <a:cs typeface="Alegreya Sans Medium"/>
                  <a:sym typeface="Alegreya Sans Medium"/>
                </a:rPr>
                <a:t>anage product catalog, product group, product details.</a:t>
              </a:r>
              <a:endParaRPr sz="2200" b="0" i="0" u="none" strike="noStrike" cap="none" dirty="0">
                <a:solidFill>
                  <a:srgbClr val="000000"/>
                </a:solidFill>
                <a:latin typeface="Merriweather" panose="00000500000000000000" pitchFamily="2" charset="0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sp>
        <p:nvSpPr>
          <p:cNvPr id="25" name="Google Shape;403;p26">
            <a:extLst>
              <a:ext uri="{FF2B5EF4-FFF2-40B4-BE49-F238E27FC236}">
                <a16:creationId xmlns:a16="http://schemas.microsoft.com/office/drawing/2014/main" id="{70160378-9955-4462-8B71-ADCB98103055}"/>
              </a:ext>
            </a:extLst>
          </p:cNvPr>
          <p:cNvSpPr txBox="1"/>
          <p:nvPr/>
        </p:nvSpPr>
        <p:spPr>
          <a:xfrm>
            <a:off x="11274287" y="745241"/>
            <a:ext cx="12126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0" i="0" u="none" strike="noStrike" cap="none">
                <a:solidFill>
                  <a:srgbClr val="CFC9BD"/>
                </a:solidFill>
                <a:latin typeface="Merriweather"/>
                <a:ea typeface="Merriweather"/>
                <a:cs typeface="Merriweather"/>
                <a:sym typeface="Merriweather"/>
              </a:rPr>
              <a:t>01</a:t>
            </a:r>
            <a:endParaRPr sz="14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7" name="Google Shape;394;p26">
            <a:extLst>
              <a:ext uri="{FF2B5EF4-FFF2-40B4-BE49-F238E27FC236}">
                <a16:creationId xmlns:a16="http://schemas.microsoft.com/office/drawing/2014/main" id="{9B0EA4E2-C197-4202-8426-6EBCA9677C07}"/>
              </a:ext>
            </a:extLst>
          </p:cNvPr>
          <p:cNvSpPr txBox="1"/>
          <p:nvPr/>
        </p:nvSpPr>
        <p:spPr>
          <a:xfrm>
            <a:off x="13137735" y="504408"/>
            <a:ext cx="2648800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erriweather" panose="00000500000000000000" pitchFamily="2" charset="0"/>
                <a:ea typeface="Alegreya Sans Medium"/>
                <a:cs typeface="Alegreya Sans Medium"/>
                <a:sym typeface="Alegreya Sans Medium"/>
              </a:rPr>
              <a:t>Admin</a:t>
            </a:r>
            <a:endParaRPr sz="2400" b="1" i="0" u="none" strike="noStrike" cap="none" dirty="0">
              <a:solidFill>
                <a:srgbClr val="000000"/>
              </a:solidFill>
              <a:latin typeface="Merriweather" panose="00000500000000000000" pitchFamily="2" charset="0"/>
              <a:ea typeface="Alegreya Sans Medium"/>
              <a:cs typeface="Alegreya Sans Medium"/>
              <a:sym typeface="Alegreya Sans Medium"/>
            </a:endParaRPr>
          </a:p>
        </p:txBody>
      </p:sp>
      <p:grpSp>
        <p:nvGrpSpPr>
          <p:cNvPr id="28" name="Google Shape;391;p26">
            <a:extLst>
              <a:ext uri="{FF2B5EF4-FFF2-40B4-BE49-F238E27FC236}">
                <a16:creationId xmlns:a16="http://schemas.microsoft.com/office/drawing/2014/main" id="{D8354F2D-F884-44EF-ABF3-FA194C372E8E}"/>
              </a:ext>
            </a:extLst>
          </p:cNvPr>
          <p:cNvGrpSpPr/>
          <p:nvPr/>
        </p:nvGrpSpPr>
        <p:grpSpPr>
          <a:xfrm>
            <a:off x="12620858" y="7458199"/>
            <a:ext cx="5043025" cy="2774162"/>
            <a:chOff x="12572923" y="1610160"/>
            <a:chExt cx="3791642" cy="1423583"/>
          </a:xfrm>
        </p:grpSpPr>
        <p:cxnSp>
          <p:nvCxnSpPr>
            <p:cNvPr id="29" name="Google Shape;392;p26">
              <a:extLst>
                <a:ext uri="{FF2B5EF4-FFF2-40B4-BE49-F238E27FC236}">
                  <a16:creationId xmlns:a16="http://schemas.microsoft.com/office/drawing/2014/main" id="{2FAFAE2D-7AAE-4236-A51B-BCD70A8A0709}"/>
                </a:ext>
              </a:extLst>
            </p:cNvPr>
            <p:cNvCxnSpPr/>
            <p:nvPr/>
          </p:nvCxnSpPr>
          <p:spPr>
            <a:xfrm>
              <a:off x="12572923" y="1610160"/>
              <a:ext cx="3791642" cy="0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0" name="Google Shape;394;p26">
              <a:extLst>
                <a:ext uri="{FF2B5EF4-FFF2-40B4-BE49-F238E27FC236}">
                  <a16:creationId xmlns:a16="http://schemas.microsoft.com/office/drawing/2014/main" id="{549E5FA8-B992-4121-9A49-165EB3709FE4}"/>
                </a:ext>
              </a:extLst>
            </p:cNvPr>
            <p:cNvSpPr txBox="1"/>
            <p:nvPr/>
          </p:nvSpPr>
          <p:spPr>
            <a:xfrm>
              <a:off x="12591973" y="1814948"/>
              <a:ext cx="3364800" cy="12187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lnSpc>
                  <a:spcPct val="120000"/>
                </a:lnSpc>
                <a:buSzPts val="2000"/>
              </a:pPr>
              <a:r>
                <a:rPr lang="en-US" sz="2200" dirty="0">
                  <a:solidFill>
                    <a:srgbClr val="202122"/>
                  </a:solidFill>
                  <a:latin typeface="Merriweather" panose="00000500000000000000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V</a:t>
              </a:r>
              <a:r>
                <a:rPr lang="en-US" sz="2200" dirty="0">
                  <a:solidFill>
                    <a:srgbClr val="202122"/>
                  </a:solidFill>
                  <a:effectLst/>
                  <a:latin typeface="Merriweather" panose="00000500000000000000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iew the product, add products to cart and place an order.</a:t>
              </a:r>
              <a:endParaRPr lang="en-US" sz="2200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0" marR="0" lvl="0" indent="0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200" b="0" i="0" u="none" strike="noStrike" cap="none" dirty="0">
                <a:solidFill>
                  <a:srgbClr val="000000"/>
                </a:solidFill>
                <a:latin typeface="Merriweather" panose="00000500000000000000" pitchFamily="2" charset="0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sp>
        <p:nvSpPr>
          <p:cNvPr id="31" name="Google Shape;403;p26">
            <a:extLst>
              <a:ext uri="{FF2B5EF4-FFF2-40B4-BE49-F238E27FC236}">
                <a16:creationId xmlns:a16="http://schemas.microsoft.com/office/drawing/2014/main" id="{5A35CBC6-DDB3-4295-B999-0D8A7B609F70}"/>
              </a:ext>
            </a:extLst>
          </p:cNvPr>
          <p:cNvSpPr txBox="1"/>
          <p:nvPr/>
        </p:nvSpPr>
        <p:spPr>
          <a:xfrm>
            <a:off x="11335140" y="7400658"/>
            <a:ext cx="1212600" cy="1799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0" i="0" u="none" strike="noStrike" cap="none" dirty="0">
                <a:solidFill>
                  <a:srgbClr val="CFC9BD"/>
                </a:solidFill>
                <a:latin typeface="Merriweather"/>
                <a:ea typeface="Merriweather"/>
                <a:cs typeface="Merriweather"/>
                <a:sym typeface="Merriweather"/>
              </a:rPr>
              <a:t>05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2" name="Google Shape;394;p26">
            <a:extLst>
              <a:ext uri="{FF2B5EF4-FFF2-40B4-BE49-F238E27FC236}">
                <a16:creationId xmlns:a16="http://schemas.microsoft.com/office/drawing/2014/main" id="{89C01075-2DAC-455B-9813-11FBEAA4D946}"/>
              </a:ext>
            </a:extLst>
          </p:cNvPr>
          <p:cNvSpPr txBox="1"/>
          <p:nvPr/>
        </p:nvSpPr>
        <p:spPr>
          <a:xfrm>
            <a:off x="13315191" y="6794067"/>
            <a:ext cx="2648800" cy="863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400" b="1" dirty="0">
                <a:latin typeface="Merriweather" panose="00000500000000000000" pitchFamily="2" charset="0"/>
                <a:ea typeface="Alegreya Sans Medium"/>
                <a:cs typeface="Alegreya Sans Medium"/>
                <a:sym typeface="Alegreya Sans Medium"/>
              </a:rPr>
              <a:t>Customer</a:t>
            </a:r>
            <a:endParaRPr sz="2400" b="1" i="0" u="none" strike="noStrike" cap="none" dirty="0">
              <a:solidFill>
                <a:srgbClr val="000000"/>
              </a:solidFill>
              <a:latin typeface="Merriweather" panose="00000500000000000000" pitchFamily="2" charset="0"/>
              <a:ea typeface="Alegreya Sans Medium"/>
              <a:cs typeface="Alegreya Sans Medium"/>
              <a:sym typeface="Alegreya Sans Medium"/>
            </a:endParaRPr>
          </a:p>
        </p:txBody>
      </p:sp>
    </p:spTree>
    <p:extLst>
      <p:ext uri="{BB962C8B-B14F-4D97-AF65-F5344CB8AC3E}">
        <p14:creationId xmlns:p14="http://schemas.microsoft.com/office/powerpoint/2010/main" val="38211348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4" grpId="0"/>
      <p:bldP spid="405" grpId="0"/>
      <p:bldP spid="24" grpId="0"/>
      <p:bldP spid="25" grpId="0"/>
      <p:bldP spid="27" grpId="0"/>
      <p:bldP spid="31" grpId="0"/>
      <p:bldP spid="3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4"/>
          <p:cNvSpPr txBox="1"/>
          <p:nvPr/>
        </p:nvSpPr>
        <p:spPr>
          <a:xfrm>
            <a:off x="397335" y="8346973"/>
            <a:ext cx="12935605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4800" dirty="0">
                <a:effectLst/>
                <a:latin typeface="Merriweather" panose="00000500000000000000" pitchFamily="2" charset="0"/>
                <a:ea typeface="Calibri" panose="020F0502020204030204" pitchFamily="34" charset="0"/>
              </a:rPr>
              <a:t>System </a:t>
            </a:r>
            <a:r>
              <a:rPr lang="en-US" sz="4800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Architecture Diagram</a:t>
            </a:r>
            <a:endParaRPr sz="48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71" name="Google Shape;371;p24"/>
          <p:cNvSpPr txBox="1"/>
          <p:nvPr/>
        </p:nvSpPr>
        <p:spPr>
          <a:xfrm>
            <a:off x="8594896" y="8552714"/>
            <a:ext cx="92958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6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EBE8E2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I'm Rain, and I'll be sharing with you my beautiful ideas.</a:t>
            </a:r>
            <a:endParaRPr sz="1400" b="0" i="0" u="none" strike="noStrike" cap="none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marL="0" marR="0" lvl="0" indent="0" algn="r" rtl="0">
              <a:lnSpc>
                <a:spcPct val="16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EBE8E2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Follow me at @reallygreatsite to learn more.</a:t>
            </a:r>
            <a:r>
              <a:rPr lang="en-US" sz="2000" b="1" i="0" u="none" strike="noStrike" cap="none">
                <a:solidFill>
                  <a:srgbClr val="EBE8E2"/>
                </a:solidFill>
                <a:latin typeface="Alegreya Sans"/>
                <a:ea typeface="Alegreya Sans"/>
                <a:cs typeface="Alegreya Sans"/>
                <a:sym typeface="Alegreya Sans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2" name="Google Shape;372;p24"/>
          <p:cNvPicPr preferRelativeResize="0"/>
          <p:nvPr/>
        </p:nvPicPr>
        <p:blipFill rotWithShape="1">
          <a:blip r:embed="rId3">
            <a:alphaModFix/>
          </a:blip>
          <a:srcRect l="12517" t="33411" b="10413"/>
          <a:stretch/>
        </p:blipFill>
        <p:spPr>
          <a:xfrm>
            <a:off x="372446" y="328571"/>
            <a:ext cx="17543108" cy="751211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443;p28">
            <a:extLst>
              <a:ext uri="{FF2B5EF4-FFF2-40B4-BE49-F238E27FC236}">
                <a16:creationId xmlns:a16="http://schemas.microsoft.com/office/drawing/2014/main" id="{626B9B41-9560-4446-90EE-8F703E5BCA77}"/>
              </a:ext>
            </a:extLst>
          </p:cNvPr>
          <p:cNvSpPr txBox="1"/>
          <p:nvPr/>
        </p:nvSpPr>
        <p:spPr>
          <a:xfrm>
            <a:off x="3009371" y="9188929"/>
            <a:ext cx="1296600" cy="923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99"/>
              <a:buFont typeface="Arial"/>
              <a:buNone/>
            </a:pPr>
            <a:r>
              <a:rPr lang="en-US" sz="4999" b="0" i="0" u="none" strike="noStrike" cap="none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02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6" name="Google Shape;444;p28">
            <a:extLst>
              <a:ext uri="{FF2B5EF4-FFF2-40B4-BE49-F238E27FC236}">
                <a16:creationId xmlns:a16="http://schemas.microsoft.com/office/drawing/2014/main" id="{594AE5CD-9264-42A9-9697-F9F22CCD6FDF}"/>
              </a:ext>
            </a:extLst>
          </p:cNvPr>
          <p:cNvCxnSpPr/>
          <p:nvPr/>
        </p:nvCxnSpPr>
        <p:spPr>
          <a:xfrm>
            <a:off x="3009371" y="10067024"/>
            <a:ext cx="129645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382127944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38"/>
          <p:cNvSpPr txBox="1"/>
          <p:nvPr/>
        </p:nvSpPr>
        <p:spPr>
          <a:xfrm>
            <a:off x="5137349" y="1028700"/>
            <a:ext cx="8013300" cy="1994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20008"/>
              </a:lnSpc>
              <a:buSzPts val="2499"/>
            </a:pPr>
            <a:r>
              <a:rPr lang="en-US" sz="3600" dirty="0">
                <a:effectLst/>
                <a:latin typeface="Merriweather" panose="00000500000000000000" pitchFamily="2" charset="0"/>
                <a:ea typeface="Calibri" panose="020F0502020204030204" pitchFamily="34" charset="0"/>
              </a:rPr>
              <a:t>System </a:t>
            </a:r>
            <a:r>
              <a:rPr lang="en-US" sz="3600" dirty="0">
                <a:effectLst/>
                <a:latin typeface="Merriweather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Architecture Diagram</a:t>
            </a:r>
            <a:endParaRPr lang="en-US" sz="36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algn="ctr">
              <a:lnSpc>
                <a:spcPct val="120008"/>
              </a:lnSpc>
              <a:buSzPts val="2499"/>
            </a:pPr>
            <a:endParaRPr lang="en-US" sz="3600" b="0" i="0" u="none" strike="noStrike" cap="none" dirty="0">
              <a:solidFill>
                <a:srgbClr val="000000"/>
              </a:solidFill>
              <a:latin typeface="Merriweather" panose="00000500000000000000" pitchFamily="2" charset="0"/>
              <a:ea typeface="Merriweather"/>
              <a:cs typeface="Merriweather"/>
              <a:sym typeface="Merriweather"/>
            </a:endParaRPr>
          </a:p>
          <a:p>
            <a:pPr marL="0" marR="0" lvl="0" indent="0" algn="ctr" rtl="0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endParaRPr sz="36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595" name="Google Shape;595;p38"/>
          <p:cNvCxnSpPr/>
          <p:nvPr/>
        </p:nvCxnSpPr>
        <p:spPr>
          <a:xfrm>
            <a:off x="1779212" y="1774463"/>
            <a:ext cx="1472957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96" name="Google Shape;596;p38"/>
          <p:cNvCxnSpPr/>
          <p:nvPr/>
        </p:nvCxnSpPr>
        <p:spPr>
          <a:xfrm>
            <a:off x="1779212" y="1028700"/>
            <a:ext cx="1472957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97" name="Google Shape;597;p38"/>
          <p:cNvCxnSpPr/>
          <p:nvPr/>
        </p:nvCxnSpPr>
        <p:spPr>
          <a:xfrm rot="-5400000">
            <a:off x="12030075" y="5129213"/>
            <a:ext cx="10287000" cy="0"/>
          </a:xfrm>
          <a:prstGeom prst="straightConnector1">
            <a:avLst/>
          </a:prstGeom>
          <a:noFill/>
          <a:ln w="28575" cap="flat" cmpd="sng">
            <a:solidFill>
              <a:srgbClr val="CFC9B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DED3D7A-670E-4549-B359-499AC2678D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8345" y="2262314"/>
            <a:ext cx="9771310" cy="787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1646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</TotalTime>
  <Words>481</Words>
  <Application>Microsoft Office PowerPoint</Application>
  <PresentationFormat>Custom</PresentationFormat>
  <Paragraphs>126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Times New Roman</vt:lpstr>
      <vt:lpstr>Merriweather Light</vt:lpstr>
      <vt:lpstr>Alegreya Sans Medium</vt:lpstr>
      <vt:lpstr>Arial</vt:lpstr>
      <vt:lpstr>Merriweather</vt:lpstr>
      <vt:lpstr>Calibri</vt:lpstr>
      <vt:lpstr>Alegreya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Bùi Thị Thúy Ngọc</cp:lastModifiedBy>
  <cp:revision>74</cp:revision>
  <dcterms:modified xsi:type="dcterms:W3CDTF">2022-12-23T01:58:03Z</dcterms:modified>
</cp:coreProperties>
</file>